
<file path=[Content_Types].xml><?xml version="1.0" encoding="utf-8"?>
<Types xmlns="http://schemas.openxmlformats.org/package/2006/content-types">
  <Default Extension="xml" ContentType="application/xml"/>
  <Default Extension="mp4" ContentType="video/mp4"/>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56" r:id="rId2"/>
    <p:sldId id="257" r:id="rId3"/>
    <p:sldId id="293" r:id="rId4"/>
    <p:sldId id="292" r:id="rId5"/>
    <p:sldId id="258" r:id="rId6"/>
    <p:sldId id="289" r:id="rId7"/>
    <p:sldId id="290" r:id="rId8"/>
    <p:sldId id="291" r:id="rId9"/>
    <p:sldId id="259" r:id="rId10"/>
    <p:sldId id="270" r:id="rId11"/>
    <p:sldId id="286" r:id="rId12"/>
    <p:sldId id="282" r:id="rId13"/>
    <p:sldId id="283" r:id="rId14"/>
    <p:sldId id="260" r:id="rId15"/>
    <p:sldId id="271" r:id="rId16"/>
    <p:sldId id="272" r:id="rId17"/>
    <p:sldId id="273" r:id="rId18"/>
    <p:sldId id="279" r:id="rId19"/>
    <p:sldId id="280" r:id="rId20"/>
    <p:sldId id="281" r:id="rId21"/>
    <p:sldId id="268" r:id="rId22"/>
    <p:sldId id="261" r:id="rId23"/>
    <p:sldId id="262" r:id="rId24"/>
    <p:sldId id="274" r:id="rId25"/>
    <p:sldId id="275" r:id="rId26"/>
    <p:sldId id="276" r:id="rId27"/>
    <p:sldId id="277" r:id="rId28"/>
    <p:sldId id="278" r:id="rId29"/>
    <p:sldId id="263" r:id="rId30"/>
    <p:sldId id="264" r:id="rId31"/>
    <p:sldId id="265" r:id="rId32"/>
    <p:sldId id="266" r:id="rId33"/>
    <p:sldId id="267"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6"/>
  </p:normalViewPr>
  <p:slideViewPr>
    <p:cSldViewPr snapToGrid="0" snapToObjects="1">
      <p:cViewPr>
        <p:scale>
          <a:sx n="79" d="100"/>
          <a:sy n="79" d="100"/>
        </p:scale>
        <p:origin x="206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388536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6583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06222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910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07731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3166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027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0170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51924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79765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951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397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4643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83848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44786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5512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9807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1486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12469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6500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9182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67098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5032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73373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49415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23336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0055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0741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5395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331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795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07565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716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5702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3997533"/>
            <a:ext cx="9144000" cy="0"/>
          </a:xfrm>
          <a:prstGeom prst="straightConnector1">
            <a:avLst/>
          </a:prstGeom>
          <a:noFill/>
          <a:ln w="19050" cap="flat" cmpd="sng">
            <a:solidFill>
              <a:schemeClr val="lt2"/>
            </a:solidFill>
            <a:prstDash val="solid"/>
            <a:round/>
            <a:headEnd type="none" w="med" len="med"/>
            <a:tailEnd type="none" w="med" len="med"/>
          </a:ln>
        </p:spPr>
      </p:cxnSp>
      <p:sp>
        <p:nvSpPr>
          <p:cNvPr id="11" name="Shape 11"/>
          <p:cNvSpPr txBox="1">
            <a:spLocks noGrp="1"/>
          </p:cNvSpPr>
          <p:nvPr>
            <p:ph type="ctrTitle"/>
          </p:nvPr>
        </p:nvSpPr>
        <p:spPr>
          <a:xfrm>
            <a:off x="311708" y="1401733"/>
            <a:ext cx="8520600" cy="2736900"/>
          </a:xfrm>
          <a:prstGeom prst="rect">
            <a:avLst/>
          </a:prstGeom>
        </p:spPr>
        <p:txBody>
          <a:bodyPr lIns="91425" tIns="91425" rIns="91425" bIns="91425" anchor="b" anchorCtr="0"/>
          <a:lstStyle>
            <a:lvl1pPr lvl="0">
              <a:lnSpc>
                <a:spcPct val="120000"/>
              </a:lnSpc>
              <a:spcBef>
                <a:spcPts val="0"/>
              </a:spcBef>
              <a:buClr>
                <a:schemeClr val="lt1"/>
              </a:buClr>
              <a:buSzPct val="114285"/>
              <a:defRPr sz="42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12" name="Shape 12"/>
          <p:cNvSpPr txBox="1">
            <a:spLocks noGrp="1"/>
          </p:cNvSpPr>
          <p:nvPr>
            <p:ph type="subTitle" idx="1"/>
          </p:nvPr>
        </p:nvSpPr>
        <p:spPr>
          <a:xfrm>
            <a:off x="510450" y="4243083"/>
            <a:ext cx="8123100" cy="8400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400">
                <a:solidFill>
                  <a:schemeClr val="lt1"/>
                </a:solidFill>
              </a:defRPr>
            </a:lvl1pPr>
            <a:lvl2pPr lvl="1">
              <a:lnSpc>
                <a:spcPct val="100000"/>
              </a:lnSpc>
              <a:spcBef>
                <a:spcPts val="0"/>
              </a:spcBef>
              <a:spcAft>
                <a:spcPts val="0"/>
              </a:spcAft>
              <a:buClr>
                <a:schemeClr val="lt1"/>
              </a:buClr>
              <a:buSzPct val="100000"/>
              <a:buNone/>
              <a:defRPr sz="2400">
                <a:solidFill>
                  <a:schemeClr val="lt1"/>
                </a:solidFill>
              </a:defRPr>
            </a:lvl2pPr>
            <a:lvl3pPr lvl="2">
              <a:lnSpc>
                <a:spcPct val="100000"/>
              </a:lnSpc>
              <a:spcBef>
                <a:spcPts val="0"/>
              </a:spcBef>
              <a:spcAft>
                <a:spcPts val="0"/>
              </a:spcAft>
              <a:buClr>
                <a:schemeClr val="lt1"/>
              </a:buClr>
              <a:buSzPct val="100000"/>
              <a:buNone/>
              <a:defRPr sz="2400">
                <a:solidFill>
                  <a:schemeClr val="lt1"/>
                </a:solidFill>
              </a:defRPr>
            </a:lvl3pPr>
            <a:lvl4pPr lvl="3">
              <a:lnSpc>
                <a:spcPct val="100000"/>
              </a:lnSpc>
              <a:spcBef>
                <a:spcPts val="0"/>
              </a:spcBef>
              <a:spcAft>
                <a:spcPts val="0"/>
              </a:spcAft>
              <a:buClr>
                <a:schemeClr val="lt1"/>
              </a:buClr>
              <a:buSzPct val="100000"/>
              <a:buNone/>
              <a:defRPr sz="2400">
                <a:solidFill>
                  <a:schemeClr val="lt1"/>
                </a:solidFill>
              </a:defRPr>
            </a:lvl4pPr>
            <a:lvl5pPr lvl="4">
              <a:lnSpc>
                <a:spcPct val="100000"/>
              </a:lnSpc>
              <a:spcBef>
                <a:spcPts val="0"/>
              </a:spcBef>
              <a:spcAft>
                <a:spcPts val="0"/>
              </a:spcAft>
              <a:buClr>
                <a:schemeClr val="lt1"/>
              </a:buClr>
              <a:buSzPct val="100000"/>
              <a:buNone/>
              <a:defRPr sz="2400">
                <a:solidFill>
                  <a:schemeClr val="lt1"/>
                </a:solidFill>
              </a:defRPr>
            </a:lvl5pPr>
            <a:lvl6pPr lvl="5">
              <a:lnSpc>
                <a:spcPct val="100000"/>
              </a:lnSpc>
              <a:spcBef>
                <a:spcPts val="0"/>
              </a:spcBef>
              <a:spcAft>
                <a:spcPts val="0"/>
              </a:spcAft>
              <a:buClr>
                <a:schemeClr val="lt1"/>
              </a:buClr>
              <a:buSzPct val="100000"/>
              <a:buNone/>
              <a:defRPr sz="2400">
                <a:solidFill>
                  <a:schemeClr val="lt1"/>
                </a:solidFill>
              </a:defRPr>
            </a:lvl6pPr>
            <a:lvl7pPr lvl="6">
              <a:lnSpc>
                <a:spcPct val="100000"/>
              </a:lnSpc>
              <a:spcBef>
                <a:spcPts val="0"/>
              </a:spcBef>
              <a:spcAft>
                <a:spcPts val="0"/>
              </a:spcAft>
              <a:buClr>
                <a:schemeClr val="lt1"/>
              </a:buClr>
              <a:buSzPct val="100000"/>
              <a:buNone/>
              <a:defRPr sz="2400">
                <a:solidFill>
                  <a:schemeClr val="lt1"/>
                </a:solidFill>
              </a:defRPr>
            </a:lvl7pPr>
            <a:lvl8pPr lvl="7">
              <a:lnSpc>
                <a:spcPct val="100000"/>
              </a:lnSpc>
              <a:spcBef>
                <a:spcPts val="0"/>
              </a:spcBef>
              <a:spcAft>
                <a:spcPts val="0"/>
              </a:spcAft>
              <a:buClr>
                <a:schemeClr val="lt1"/>
              </a:buClr>
              <a:buSzPct val="100000"/>
              <a:buNone/>
              <a:defRPr sz="2400">
                <a:solidFill>
                  <a:schemeClr val="lt1"/>
                </a:solidFill>
              </a:defRPr>
            </a:lvl8pPr>
            <a:lvl9pPr lvl="8">
              <a:lnSpc>
                <a:spcPct val="100000"/>
              </a:lnSpc>
              <a:spcBef>
                <a:spcPts val="0"/>
              </a:spcBef>
              <a:spcAft>
                <a:spcPts val="0"/>
              </a:spcAft>
              <a:buClr>
                <a:schemeClr val="lt1"/>
              </a:buClr>
              <a:buSzPct val="100000"/>
              <a:buNone/>
              <a:defRPr sz="2400">
                <a:solidFill>
                  <a:schemeClr val="lt1"/>
                </a:solidFill>
              </a:defRPr>
            </a:lvl9pPr>
          </a:lstStyle>
          <a:p>
            <a:endParaRPr/>
          </a:p>
        </p:txBody>
      </p:sp>
      <p:sp>
        <p:nvSpPr>
          <p:cNvPr id="13" name="Shape 1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p:nvPr/>
        </p:nvSpPr>
        <p:spPr>
          <a:xfrm>
            <a:off x="0" y="6727600"/>
            <a:ext cx="9144000" cy="130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0" name="Shape 50"/>
          <p:cNvSpPr txBox="1">
            <a:spLocks noGrp="1"/>
          </p:cNvSpPr>
          <p:nvPr>
            <p:ph type="title"/>
          </p:nvPr>
        </p:nvSpPr>
        <p:spPr>
          <a:xfrm>
            <a:off x="311700" y="1321966"/>
            <a:ext cx="8520600" cy="2557200"/>
          </a:xfrm>
          <a:prstGeom prst="rect">
            <a:avLst/>
          </a:prstGeom>
        </p:spPr>
        <p:txBody>
          <a:bodyPr lIns="91425" tIns="91425" rIns="91425" bIns="91425" anchor="ctr" anchorCtr="0"/>
          <a:lstStyle>
            <a:lvl1pPr lvl="0" algn="ctr">
              <a:spcBef>
                <a:spcPts val="0"/>
              </a:spcBef>
              <a:buSzPct val="100000"/>
              <a:defRPr sz="14000" b="1"/>
            </a:lvl1pPr>
            <a:lvl2pPr lvl="1" algn="ctr">
              <a:spcBef>
                <a:spcPts val="0"/>
              </a:spcBef>
              <a:buSzPct val="100000"/>
              <a:defRPr sz="14000" b="1"/>
            </a:lvl2pPr>
            <a:lvl3pPr lvl="2" algn="ctr">
              <a:spcBef>
                <a:spcPts val="0"/>
              </a:spcBef>
              <a:buSzPct val="100000"/>
              <a:defRPr sz="14000" b="1"/>
            </a:lvl3pPr>
            <a:lvl4pPr lvl="3" algn="ctr">
              <a:spcBef>
                <a:spcPts val="0"/>
              </a:spcBef>
              <a:buSzPct val="100000"/>
              <a:defRPr sz="14000" b="1"/>
            </a:lvl4pPr>
            <a:lvl5pPr lvl="4" algn="ctr">
              <a:spcBef>
                <a:spcPts val="0"/>
              </a:spcBef>
              <a:buSzPct val="100000"/>
              <a:defRPr sz="14000" b="1"/>
            </a:lvl5pPr>
            <a:lvl6pPr lvl="5" algn="ctr">
              <a:spcBef>
                <a:spcPts val="0"/>
              </a:spcBef>
              <a:buSzPct val="100000"/>
              <a:defRPr sz="14000" b="1"/>
            </a:lvl6pPr>
            <a:lvl7pPr lvl="6" algn="ctr">
              <a:spcBef>
                <a:spcPts val="0"/>
              </a:spcBef>
              <a:buSzPct val="100000"/>
              <a:defRPr sz="14000" b="1"/>
            </a:lvl7pPr>
            <a:lvl8pPr lvl="7" algn="ctr">
              <a:spcBef>
                <a:spcPts val="0"/>
              </a:spcBef>
              <a:buSzPct val="100000"/>
              <a:defRPr sz="14000" b="1"/>
            </a:lvl8pPr>
            <a:lvl9pPr lvl="8" algn="ctr">
              <a:spcBef>
                <a:spcPts val="0"/>
              </a:spcBef>
              <a:buSzPct val="100000"/>
              <a:defRPr sz="14000" b="1"/>
            </a:lvl9pPr>
          </a:lstStyle>
          <a:p>
            <a:endParaRPr/>
          </a:p>
        </p:txBody>
      </p:sp>
      <p:sp>
        <p:nvSpPr>
          <p:cNvPr id="51" name="Shape 51"/>
          <p:cNvSpPr txBox="1">
            <a:spLocks noGrp="1"/>
          </p:cNvSpPr>
          <p:nvPr>
            <p:ph type="body" idx="1"/>
          </p:nvPr>
        </p:nvSpPr>
        <p:spPr>
          <a:xfrm>
            <a:off x="311700" y="4095066"/>
            <a:ext cx="8520600" cy="1202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3997533"/>
            <a:ext cx="9144000" cy="0"/>
          </a:xfrm>
          <a:prstGeom prst="straightConnector1">
            <a:avLst/>
          </a:prstGeom>
          <a:noFill/>
          <a:ln w="19050" cap="flat" cmpd="sng">
            <a:solidFill>
              <a:schemeClr val="lt2"/>
            </a:solidFill>
            <a:prstDash val="solid"/>
            <a:round/>
            <a:headEnd type="none" w="med" len="med"/>
            <a:tailEnd type="none" w="med" len="med"/>
          </a:ln>
        </p:spPr>
      </p:cxnSp>
      <p:sp>
        <p:nvSpPr>
          <p:cNvPr id="16" name="Shape 16"/>
          <p:cNvSpPr txBox="1">
            <a:spLocks noGrp="1"/>
          </p:cNvSpPr>
          <p:nvPr>
            <p:ph type="title"/>
          </p:nvPr>
        </p:nvSpPr>
        <p:spPr>
          <a:xfrm>
            <a:off x="510450" y="2743200"/>
            <a:ext cx="8123100" cy="1038300"/>
          </a:xfrm>
          <a:prstGeom prst="rect">
            <a:avLst/>
          </a:prstGeom>
        </p:spPr>
        <p:txBody>
          <a:bodyPr lIns="91425" tIns="91425" rIns="91425" bIns="91425" anchor="b"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17" name="Shape 1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a:off x="0" y="6727600"/>
            <a:ext cx="9144000" cy="130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20" name="Shape 20"/>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3" name="Shape 33"/>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701800"/>
            <a:ext cx="57975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7" name="Shape 3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100"/>
            <a:ext cx="4572000" cy="6858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0" name="Shape 40"/>
          <p:cNvCxnSpPr/>
          <p:nvPr/>
        </p:nvCxnSpPr>
        <p:spPr>
          <a:xfrm>
            <a:off x="5029675" y="5994000"/>
            <a:ext cx="468300" cy="0"/>
          </a:xfrm>
          <a:prstGeom prst="straightConnector1">
            <a:avLst/>
          </a:prstGeom>
          <a:noFill/>
          <a:ln w="19050" cap="flat" cmpd="sng">
            <a:solidFill>
              <a:schemeClr val="lt2"/>
            </a:solidFill>
            <a:prstDash val="solid"/>
            <a:round/>
            <a:headEnd type="none" w="med" len="med"/>
            <a:tailEnd type="none" w="med" len="med"/>
          </a:ln>
        </p:spPr>
      </p:cxnSp>
      <p:sp>
        <p:nvSpPr>
          <p:cNvPr id="41" name="Shape 41"/>
          <p:cNvSpPr txBox="1">
            <a:spLocks noGrp="1"/>
          </p:cNvSpPr>
          <p:nvPr>
            <p:ph type="title"/>
          </p:nvPr>
        </p:nvSpPr>
        <p:spPr>
          <a:xfrm>
            <a:off x="265500" y="1607766"/>
            <a:ext cx="4045200" cy="20127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3692001"/>
            <a:ext cx="4045200" cy="17940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5649100"/>
            <a:ext cx="5998800" cy="798300"/>
          </a:xfrm>
          <a:prstGeom prst="rect">
            <a:avLst/>
          </a:prstGeom>
        </p:spPr>
        <p:txBody>
          <a:bodyPr lIns="91425" tIns="91425" rIns="91425" bIns="91425" anchor="ctr" anchorCtr="0"/>
          <a:lstStyle>
            <a:lvl1pPr lvl="0">
              <a:lnSpc>
                <a:spcPct val="100000"/>
              </a:lnSpc>
              <a:spcBef>
                <a:spcPts val="0"/>
              </a:spcBef>
              <a:spcAft>
                <a:spcPts val="0"/>
              </a:spcAft>
              <a:buSzPct val="100000"/>
              <a:buNone/>
              <a:defRPr sz="2100"/>
            </a:lvl1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endParaRPr lang="en" sz="1000">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png"/><Relationship Id="rId6"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jp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311708" y="1401733"/>
            <a:ext cx="8520600" cy="2736900"/>
          </a:xfrm>
          <a:prstGeom prst="rect">
            <a:avLst/>
          </a:prstGeom>
        </p:spPr>
        <p:txBody>
          <a:bodyPr lIns="91425" tIns="91425" rIns="91425" bIns="91425" anchor="b" anchorCtr="0">
            <a:noAutofit/>
          </a:bodyPr>
          <a:lstStyle/>
          <a:p>
            <a:pPr lvl="0" rtl="0">
              <a:spcBef>
                <a:spcPts val="0"/>
              </a:spcBef>
              <a:buNone/>
            </a:pPr>
            <a:r>
              <a:rPr lang="en">
                <a:solidFill>
                  <a:srgbClr val="FFFFFF"/>
                </a:solidFill>
              </a:rPr>
              <a:t>Microfluidic system for label-free chemical/biological detection using nanowire FET sensors</a:t>
            </a:r>
          </a:p>
        </p:txBody>
      </p:sp>
      <p:sp>
        <p:nvSpPr>
          <p:cNvPr id="60" name="Shape 60"/>
          <p:cNvSpPr txBox="1">
            <a:spLocks noGrp="1"/>
          </p:cNvSpPr>
          <p:nvPr>
            <p:ph type="subTitle" idx="1"/>
          </p:nvPr>
        </p:nvSpPr>
        <p:spPr>
          <a:xfrm>
            <a:off x="510450" y="4329024"/>
            <a:ext cx="8123100" cy="1948800"/>
          </a:xfrm>
          <a:prstGeom prst="rect">
            <a:avLst/>
          </a:prstGeom>
        </p:spPr>
        <p:txBody>
          <a:bodyPr lIns="91425" tIns="91425" rIns="91425" bIns="91425" anchor="t" anchorCtr="0">
            <a:noAutofit/>
          </a:bodyPr>
          <a:lstStyle/>
          <a:p>
            <a:pPr lvl="0" rtl="0">
              <a:spcBef>
                <a:spcPts val="0"/>
              </a:spcBef>
              <a:buNone/>
            </a:pPr>
            <a:r>
              <a:rPr lang="en" sz="3000" dirty="0">
                <a:solidFill>
                  <a:schemeClr val="accent4"/>
                </a:solidFill>
              </a:rPr>
              <a:t>Christy Contreras</a:t>
            </a:r>
          </a:p>
          <a:p>
            <a:pPr lvl="0" rtl="0">
              <a:spcBef>
                <a:spcPts val="0"/>
              </a:spcBef>
              <a:buNone/>
            </a:pPr>
            <a:endParaRPr dirty="0">
              <a:solidFill>
                <a:schemeClr val="accent4"/>
              </a:solidFill>
            </a:endParaRPr>
          </a:p>
          <a:p>
            <a:pPr lvl="0" rtl="0">
              <a:spcBef>
                <a:spcPts val="0"/>
              </a:spcBef>
              <a:buNone/>
            </a:pPr>
            <a:r>
              <a:rPr lang="en" sz="3000" dirty="0">
                <a:solidFill>
                  <a:schemeClr val="accent4"/>
                </a:solidFill>
              </a:rPr>
              <a:t>Physics Department, Arizona State University </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12177"/>
            <a:ext cx="8520600" cy="944700"/>
          </a:xfrm>
          <a:prstGeom prst="rect">
            <a:avLst/>
          </a:prstGeom>
        </p:spPr>
        <p:txBody>
          <a:bodyPr lIns="91425" tIns="91425" rIns="91425" bIns="91425" anchor="t" anchorCtr="0">
            <a:noAutofit/>
          </a:bodyPr>
          <a:lstStyle/>
          <a:p>
            <a:pPr lvl="0" algn="ctr">
              <a:spcBef>
                <a:spcPts val="0"/>
              </a:spcBef>
              <a:buNone/>
            </a:pPr>
            <a:r>
              <a:rPr lang="en"/>
              <a:t>What are FET biosensors and how do they work?</a:t>
            </a:r>
          </a:p>
        </p:txBody>
      </p:sp>
      <p:pic>
        <p:nvPicPr>
          <p:cNvPr id="83" name="Shape 83"/>
          <p:cNvPicPr preferRelativeResize="0"/>
          <p:nvPr/>
        </p:nvPicPr>
        <p:blipFill>
          <a:blip r:embed="rId3">
            <a:alphaModFix/>
          </a:blip>
          <a:stretch>
            <a:fillRect/>
          </a:stretch>
        </p:blipFill>
        <p:spPr>
          <a:xfrm rot="-692293">
            <a:off x="3907304" y="1263098"/>
            <a:ext cx="2467241" cy="1819903"/>
          </a:xfrm>
          <a:prstGeom prst="rect">
            <a:avLst/>
          </a:prstGeom>
          <a:noFill/>
          <a:ln>
            <a:noFill/>
          </a:ln>
        </p:spPr>
      </p:pic>
      <p:cxnSp>
        <p:nvCxnSpPr>
          <p:cNvPr id="84" name="Shape 84"/>
          <p:cNvCxnSpPr>
            <a:endCxn id="85" idx="5"/>
          </p:cNvCxnSpPr>
          <p:nvPr/>
        </p:nvCxnSpPr>
        <p:spPr>
          <a:xfrm>
            <a:off x="4879119" y="2139383"/>
            <a:ext cx="1739399" cy="1343100"/>
          </a:xfrm>
          <a:prstGeom prst="straightConnector1">
            <a:avLst/>
          </a:prstGeom>
          <a:noFill/>
          <a:ln w="19050" cap="flat" cmpd="sng">
            <a:solidFill>
              <a:srgbClr val="3D85C6"/>
            </a:solidFill>
            <a:prstDash val="solid"/>
            <a:round/>
            <a:headEnd type="none" w="lg" len="lg"/>
            <a:tailEnd type="none" w="lg" len="lg"/>
          </a:ln>
        </p:spPr>
      </p:cxnSp>
      <p:cxnSp>
        <p:nvCxnSpPr>
          <p:cNvPr id="86" name="Shape 86"/>
          <p:cNvCxnSpPr/>
          <p:nvPr/>
        </p:nvCxnSpPr>
        <p:spPr>
          <a:xfrm flipV="1">
            <a:off x="4879119" y="1927600"/>
            <a:ext cx="2071081" cy="200400"/>
          </a:xfrm>
          <a:prstGeom prst="straightConnector1">
            <a:avLst/>
          </a:prstGeom>
          <a:noFill/>
          <a:ln w="19050" cap="flat" cmpd="sng">
            <a:solidFill>
              <a:srgbClr val="3D85C6"/>
            </a:solidFill>
            <a:prstDash val="solid"/>
            <a:round/>
            <a:headEnd type="none" w="lg" len="lg"/>
            <a:tailEnd type="none" w="lg" len="lg"/>
          </a:ln>
        </p:spPr>
      </p:cxnSp>
      <p:sp>
        <p:nvSpPr>
          <p:cNvPr id="85" name="Shape 85"/>
          <p:cNvSpPr/>
          <p:nvPr/>
        </p:nvSpPr>
        <p:spPr>
          <a:xfrm rot="5400000">
            <a:off x="6292425" y="1838450"/>
            <a:ext cx="1984800" cy="1884600"/>
          </a:xfrm>
          <a:prstGeom prst="ellipse">
            <a:avLst/>
          </a:prstGeom>
          <a:solidFill>
            <a:srgbClr val="CFE2F3"/>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rot="6162563">
            <a:off x="6610293" y="2287398"/>
            <a:ext cx="216812" cy="757745"/>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txBox="1"/>
          <p:nvPr/>
        </p:nvSpPr>
        <p:spPr>
          <a:xfrm>
            <a:off x="4568575" y="3240064"/>
            <a:ext cx="15459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Source and drain electrodes</a:t>
            </a:r>
          </a:p>
        </p:txBody>
      </p:sp>
      <p:sp>
        <p:nvSpPr>
          <p:cNvPr id="93" name="Shape 93"/>
          <p:cNvSpPr txBox="1"/>
          <p:nvPr/>
        </p:nvSpPr>
        <p:spPr>
          <a:xfrm>
            <a:off x="7663500" y="1302587"/>
            <a:ext cx="1071000" cy="7272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CC0000"/>
                </a:solidFill>
              </a:rPr>
              <a:t>Gate electrode pair</a:t>
            </a:r>
          </a:p>
        </p:txBody>
      </p:sp>
      <p:sp>
        <p:nvSpPr>
          <p:cNvPr id="94" name="Shape 94"/>
          <p:cNvSpPr txBox="1"/>
          <p:nvPr/>
        </p:nvSpPr>
        <p:spPr>
          <a:xfrm>
            <a:off x="6278175" y="1197375"/>
            <a:ext cx="15348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Silicon nanowire</a:t>
            </a:r>
          </a:p>
        </p:txBody>
      </p:sp>
      <p:sp>
        <p:nvSpPr>
          <p:cNvPr id="100" name="Shape 100"/>
          <p:cNvSpPr/>
          <p:nvPr/>
        </p:nvSpPr>
        <p:spPr>
          <a:xfrm rot="-9758047">
            <a:off x="7241613" y="2071459"/>
            <a:ext cx="86440" cy="1418585"/>
          </a:xfrm>
          <a:prstGeom prst="can">
            <a:avLst>
              <a:gd name="adj" fmla="val 116470"/>
            </a:avLst>
          </a:prstGeom>
          <a:solidFill>
            <a:srgbClr val="3C78D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1" name="Shape 101"/>
          <p:cNvCxnSpPr>
            <a:stCxn id="100" idx="3"/>
            <a:endCxn id="94" idx="2"/>
          </p:cNvCxnSpPr>
          <p:nvPr/>
        </p:nvCxnSpPr>
        <p:spPr>
          <a:xfrm rot="10800000">
            <a:off x="7045433" y="1541302"/>
            <a:ext cx="452100" cy="562800"/>
          </a:xfrm>
          <a:prstGeom prst="straightConnector1">
            <a:avLst/>
          </a:prstGeom>
          <a:noFill/>
          <a:ln w="19050" cap="flat" cmpd="sng">
            <a:solidFill>
              <a:srgbClr val="FF0000"/>
            </a:solidFill>
            <a:prstDash val="solid"/>
            <a:round/>
            <a:headEnd type="triangle" w="lg" len="lg"/>
            <a:tailEnd type="none" w="lg" len="lg"/>
          </a:ln>
        </p:spPr>
      </p:cxnSp>
      <p:pic>
        <p:nvPicPr>
          <p:cNvPr id="104" name="Shape 104"/>
          <p:cNvPicPr preferRelativeResize="0"/>
          <p:nvPr/>
        </p:nvPicPr>
        <p:blipFill rotWithShape="1">
          <a:blip r:embed="rId4">
            <a:alphaModFix/>
          </a:blip>
          <a:srcRect l="39809" t="32797" r="33562" b="35381"/>
          <a:stretch/>
        </p:blipFill>
        <p:spPr>
          <a:xfrm>
            <a:off x="478599" y="1034725"/>
            <a:ext cx="2781399" cy="2493000"/>
          </a:xfrm>
          <a:prstGeom prst="rect">
            <a:avLst/>
          </a:prstGeom>
          <a:noFill/>
          <a:ln>
            <a:noFill/>
          </a:ln>
        </p:spPr>
      </p:pic>
      <p:sp>
        <p:nvSpPr>
          <p:cNvPr id="105" name="Shape 105"/>
          <p:cNvSpPr/>
          <p:nvPr/>
        </p:nvSpPr>
        <p:spPr>
          <a:xfrm rot="6159005">
            <a:off x="7313095" y="1587873"/>
            <a:ext cx="138358" cy="1705880"/>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rot="6161499">
            <a:off x="7126706" y="2280912"/>
            <a:ext cx="148836" cy="1719647"/>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7" name="Shape 107"/>
          <p:cNvCxnSpPr/>
          <p:nvPr/>
        </p:nvCxnSpPr>
        <p:spPr>
          <a:xfrm rot="10800000" flipH="1">
            <a:off x="7915543" y="2142708"/>
            <a:ext cx="299100" cy="712500"/>
          </a:xfrm>
          <a:prstGeom prst="straightConnector1">
            <a:avLst/>
          </a:prstGeom>
          <a:noFill/>
          <a:ln w="19050" cap="flat" cmpd="sng">
            <a:solidFill>
              <a:srgbClr val="FF0000"/>
            </a:solidFill>
            <a:prstDash val="solid"/>
            <a:round/>
            <a:headEnd type="triangle" w="lg" len="lg"/>
            <a:tailEnd type="none" w="lg" len="lg"/>
          </a:ln>
        </p:spPr>
      </p:cxnSp>
      <p:cxnSp>
        <p:nvCxnSpPr>
          <p:cNvPr id="108" name="Shape 108"/>
          <p:cNvCxnSpPr/>
          <p:nvPr/>
        </p:nvCxnSpPr>
        <p:spPr>
          <a:xfrm rot="10800000" flipH="1">
            <a:off x="7021825" y="2128000"/>
            <a:ext cx="1222800" cy="496200"/>
          </a:xfrm>
          <a:prstGeom prst="straightConnector1">
            <a:avLst/>
          </a:prstGeom>
          <a:noFill/>
          <a:ln w="19050" cap="flat" cmpd="sng">
            <a:solidFill>
              <a:srgbClr val="FF0000"/>
            </a:solidFill>
            <a:prstDash val="solid"/>
            <a:round/>
            <a:headEnd type="triangle" w="lg" len="lg"/>
            <a:tailEnd type="none" w="lg" len="lg"/>
          </a:ln>
        </p:spPr>
      </p:cxnSp>
      <p:sp>
        <p:nvSpPr>
          <p:cNvPr id="109" name="Shape 109"/>
          <p:cNvSpPr/>
          <p:nvPr/>
        </p:nvSpPr>
        <p:spPr>
          <a:xfrm rot="6162563">
            <a:off x="7767269" y="2534733"/>
            <a:ext cx="216812" cy="723383"/>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10" name="Shape 110"/>
          <p:cNvCxnSpPr>
            <a:stCxn id="105" idx="3"/>
            <a:endCxn id="92" idx="0"/>
          </p:cNvCxnSpPr>
          <p:nvPr/>
        </p:nvCxnSpPr>
        <p:spPr>
          <a:xfrm flipH="1">
            <a:off x="5341378" y="2259840"/>
            <a:ext cx="1207500" cy="980100"/>
          </a:xfrm>
          <a:prstGeom prst="straightConnector1">
            <a:avLst/>
          </a:prstGeom>
          <a:noFill/>
          <a:ln w="19050" cap="flat" cmpd="sng">
            <a:solidFill>
              <a:srgbClr val="FF0000"/>
            </a:solidFill>
            <a:prstDash val="solid"/>
            <a:round/>
            <a:headEnd type="triangle" w="lg" len="lg"/>
            <a:tailEnd type="none" w="lg" len="lg"/>
          </a:ln>
        </p:spPr>
      </p:cxnSp>
      <p:cxnSp>
        <p:nvCxnSpPr>
          <p:cNvPr id="111" name="Shape 111"/>
          <p:cNvCxnSpPr>
            <a:stCxn id="106" idx="3"/>
            <a:endCxn id="92" idx="0"/>
          </p:cNvCxnSpPr>
          <p:nvPr/>
        </p:nvCxnSpPr>
        <p:spPr>
          <a:xfrm flipH="1">
            <a:off x="5341445" y="2957704"/>
            <a:ext cx="1019700" cy="282300"/>
          </a:xfrm>
          <a:prstGeom prst="straightConnector1">
            <a:avLst/>
          </a:prstGeom>
          <a:noFill/>
          <a:ln w="19050" cap="flat" cmpd="sng">
            <a:solidFill>
              <a:srgbClr val="FF0000"/>
            </a:solidFill>
            <a:prstDash val="solid"/>
            <a:round/>
            <a:headEnd type="triangle" w="lg" len="lg"/>
            <a:tailEnd type="none" w="lg" len="lg"/>
          </a:ln>
        </p:spPr>
      </p:cxnSp>
      <p:sp>
        <p:nvSpPr>
          <p:cNvPr id="115" name="Shape 115"/>
          <p:cNvSpPr txBox="1"/>
          <p:nvPr/>
        </p:nvSpPr>
        <p:spPr>
          <a:xfrm>
            <a:off x="580675" y="1542800"/>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Gate 2</a:t>
            </a:r>
          </a:p>
        </p:txBody>
      </p:sp>
      <p:sp>
        <p:nvSpPr>
          <p:cNvPr id="116" name="Shape 116"/>
          <p:cNvSpPr txBox="1"/>
          <p:nvPr/>
        </p:nvSpPr>
        <p:spPr>
          <a:xfrm>
            <a:off x="2233425" y="24883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dirty="0">
                <a:solidFill>
                  <a:srgbClr val="FFFFFF"/>
                </a:solidFill>
                <a:latin typeface="Calibri"/>
                <a:ea typeface="Calibri"/>
                <a:cs typeface="Calibri"/>
                <a:sym typeface="Calibri"/>
              </a:rPr>
              <a:t>Gate 1</a:t>
            </a:r>
          </a:p>
        </p:txBody>
      </p:sp>
      <p:sp>
        <p:nvSpPr>
          <p:cNvPr id="117" name="Shape 117"/>
          <p:cNvSpPr txBox="1"/>
          <p:nvPr/>
        </p:nvSpPr>
        <p:spPr>
          <a:xfrm>
            <a:off x="2356550" y="1573300"/>
            <a:ext cx="837300" cy="4830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Source</a:t>
            </a:r>
          </a:p>
        </p:txBody>
      </p:sp>
      <p:sp>
        <p:nvSpPr>
          <p:cNvPr id="118" name="Shape 118"/>
          <p:cNvSpPr txBox="1"/>
          <p:nvPr/>
        </p:nvSpPr>
        <p:spPr>
          <a:xfrm>
            <a:off x="716625" y="2565412"/>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Drain</a:t>
            </a:r>
          </a:p>
        </p:txBody>
      </p:sp>
      <p:sp>
        <p:nvSpPr>
          <p:cNvPr id="119" name="Shape 119"/>
          <p:cNvSpPr txBox="1"/>
          <p:nvPr/>
        </p:nvSpPr>
        <p:spPr>
          <a:xfrm>
            <a:off x="1924525" y="28961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b="1">
                <a:solidFill>
                  <a:srgbClr val="FFFFFF"/>
                </a:solidFill>
                <a:latin typeface="Calibri"/>
                <a:ea typeface="Calibri"/>
                <a:cs typeface="Calibri"/>
                <a:sym typeface="Calibri"/>
              </a:rPr>
              <a:t> 40um</a:t>
            </a:r>
          </a:p>
        </p:txBody>
      </p:sp>
      <p:cxnSp>
        <p:nvCxnSpPr>
          <p:cNvPr id="120" name="Shape 120"/>
          <p:cNvCxnSpPr/>
          <p:nvPr/>
        </p:nvCxnSpPr>
        <p:spPr>
          <a:xfrm rot="10800000" flipH="1">
            <a:off x="1447925" y="3427475"/>
            <a:ext cx="1607100" cy="300"/>
          </a:xfrm>
          <a:prstGeom prst="straightConnector1">
            <a:avLst/>
          </a:prstGeom>
          <a:noFill/>
          <a:ln w="76200" cap="flat" cmpd="sng">
            <a:solidFill>
              <a:srgbClr val="FFFFFF"/>
            </a:solidFill>
            <a:prstDash val="solid"/>
            <a:round/>
            <a:headEnd type="none" w="lg" len="lg"/>
            <a:tailEnd type="none" w="lg" len="lg"/>
          </a:ln>
        </p:spPr>
      </p:cxnSp>
      <p:sp>
        <p:nvSpPr>
          <p:cNvPr id="121" name="Shape 121"/>
          <p:cNvSpPr txBox="1"/>
          <p:nvPr/>
        </p:nvSpPr>
        <p:spPr>
          <a:xfrm flipH="1">
            <a:off x="189976" y="3460337"/>
            <a:ext cx="3820800" cy="372600"/>
          </a:xfrm>
          <a:prstGeom prst="rect">
            <a:avLst/>
          </a:prstGeom>
          <a:noFill/>
          <a:ln>
            <a:noFill/>
          </a:ln>
        </p:spPr>
        <p:txBody>
          <a:bodyPr lIns="91425" tIns="91425" rIns="91425" bIns="91425" anchor="t" anchorCtr="0">
            <a:noAutofit/>
          </a:bodyPr>
          <a:lstStyle/>
          <a:p>
            <a:pPr lvl="0">
              <a:spcBef>
                <a:spcPts val="0"/>
              </a:spcBef>
              <a:buNone/>
            </a:pPr>
            <a:r>
              <a:rPr lang="en" sz="1800">
                <a:latin typeface="Calibri"/>
                <a:ea typeface="Calibri"/>
                <a:cs typeface="Calibri"/>
                <a:sym typeface="Calibri"/>
              </a:rPr>
              <a:t>Dimensions:  Silicon nanowire 30 nm in diameter,  gate gap distance is 2 um</a:t>
            </a:r>
          </a:p>
        </p:txBody>
      </p:sp>
    </p:spTree>
    <p:extLst>
      <p:ext uri="{BB962C8B-B14F-4D97-AF65-F5344CB8AC3E}">
        <p14:creationId xmlns:p14="http://schemas.microsoft.com/office/powerpoint/2010/main" val="831078709"/>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12177"/>
            <a:ext cx="8520600" cy="944700"/>
          </a:xfrm>
          <a:prstGeom prst="rect">
            <a:avLst/>
          </a:prstGeom>
        </p:spPr>
        <p:txBody>
          <a:bodyPr lIns="91425" tIns="91425" rIns="91425" bIns="91425" anchor="t" anchorCtr="0">
            <a:noAutofit/>
          </a:bodyPr>
          <a:lstStyle/>
          <a:p>
            <a:pPr lvl="0" algn="ctr">
              <a:spcBef>
                <a:spcPts val="0"/>
              </a:spcBef>
              <a:buNone/>
            </a:pPr>
            <a:r>
              <a:rPr lang="en"/>
              <a:t>What are FET biosensors and how do they work?</a:t>
            </a:r>
          </a:p>
        </p:txBody>
      </p:sp>
      <p:pic>
        <p:nvPicPr>
          <p:cNvPr id="83" name="Shape 83"/>
          <p:cNvPicPr preferRelativeResize="0"/>
          <p:nvPr/>
        </p:nvPicPr>
        <p:blipFill>
          <a:blip r:embed="rId3">
            <a:alphaModFix/>
          </a:blip>
          <a:stretch>
            <a:fillRect/>
          </a:stretch>
        </p:blipFill>
        <p:spPr>
          <a:xfrm rot="-692293">
            <a:off x="3907304" y="1263098"/>
            <a:ext cx="2467241" cy="1819903"/>
          </a:xfrm>
          <a:prstGeom prst="rect">
            <a:avLst/>
          </a:prstGeom>
          <a:noFill/>
          <a:ln>
            <a:noFill/>
          </a:ln>
        </p:spPr>
      </p:pic>
      <p:cxnSp>
        <p:nvCxnSpPr>
          <p:cNvPr id="84" name="Shape 84"/>
          <p:cNvCxnSpPr>
            <a:endCxn id="85" idx="5"/>
          </p:cNvCxnSpPr>
          <p:nvPr/>
        </p:nvCxnSpPr>
        <p:spPr>
          <a:xfrm>
            <a:off x="4879119" y="2139383"/>
            <a:ext cx="1739399" cy="1343100"/>
          </a:xfrm>
          <a:prstGeom prst="straightConnector1">
            <a:avLst/>
          </a:prstGeom>
          <a:noFill/>
          <a:ln w="19050" cap="flat" cmpd="sng">
            <a:solidFill>
              <a:srgbClr val="3D85C6"/>
            </a:solidFill>
            <a:prstDash val="solid"/>
            <a:round/>
            <a:headEnd type="none" w="lg" len="lg"/>
            <a:tailEnd type="none" w="lg" len="lg"/>
          </a:ln>
        </p:spPr>
      </p:cxnSp>
      <p:cxnSp>
        <p:nvCxnSpPr>
          <p:cNvPr id="86" name="Shape 86"/>
          <p:cNvCxnSpPr/>
          <p:nvPr/>
        </p:nvCxnSpPr>
        <p:spPr>
          <a:xfrm flipV="1">
            <a:off x="4879119" y="1927600"/>
            <a:ext cx="2071081" cy="200400"/>
          </a:xfrm>
          <a:prstGeom prst="straightConnector1">
            <a:avLst/>
          </a:prstGeom>
          <a:noFill/>
          <a:ln w="19050" cap="flat" cmpd="sng">
            <a:solidFill>
              <a:srgbClr val="3D85C6"/>
            </a:solidFill>
            <a:prstDash val="solid"/>
            <a:round/>
            <a:headEnd type="none" w="lg" len="lg"/>
            <a:tailEnd type="none" w="lg" len="lg"/>
          </a:ln>
        </p:spPr>
      </p:cxnSp>
      <p:pic>
        <p:nvPicPr>
          <p:cNvPr id="87" name="Shape 87"/>
          <p:cNvPicPr preferRelativeResize="0"/>
          <p:nvPr/>
        </p:nvPicPr>
        <p:blipFill rotWithShape="1">
          <a:blip r:embed="rId4">
            <a:alphaModFix/>
          </a:blip>
          <a:srcRect l="9774" t="49080" r="57663" b="12120"/>
          <a:stretch/>
        </p:blipFill>
        <p:spPr>
          <a:xfrm>
            <a:off x="344375" y="4209500"/>
            <a:ext cx="1807500" cy="1647900"/>
          </a:xfrm>
          <a:prstGeom prst="ellipse">
            <a:avLst/>
          </a:prstGeom>
          <a:noFill/>
          <a:ln>
            <a:noFill/>
          </a:ln>
        </p:spPr>
      </p:pic>
      <p:sp>
        <p:nvSpPr>
          <p:cNvPr id="85" name="Shape 85"/>
          <p:cNvSpPr/>
          <p:nvPr/>
        </p:nvSpPr>
        <p:spPr>
          <a:xfrm rot="5400000">
            <a:off x="6292425" y="1838450"/>
            <a:ext cx="1984800" cy="1884600"/>
          </a:xfrm>
          <a:prstGeom prst="ellipse">
            <a:avLst/>
          </a:prstGeom>
          <a:solidFill>
            <a:srgbClr val="CFE2F3"/>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rot="6162563">
            <a:off x="6610293" y="2287398"/>
            <a:ext cx="216812" cy="757745"/>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txBox="1"/>
          <p:nvPr/>
        </p:nvSpPr>
        <p:spPr>
          <a:xfrm>
            <a:off x="4568575" y="3240064"/>
            <a:ext cx="15459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Source and drain electrodes</a:t>
            </a:r>
          </a:p>
        </p:txBody>
      </p:sp>
      <p:sp>
        <p:nvSpPr>
          <p:cNvPr id="93" name="Shape 93"/>
          <p:cNvSpPr txBox="1"/>
          <p:nvPr/>
        </p:nvSpPr>
        <p:spPr>
          <a:xfrm>
            <a:off x="7663500" y="1302587"/>
            <a:ext cx="1071000" cy="7272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CC0000"/>
                </a:solidFill>
              </a:rPr>
              <a:t>Gate electrode pair</a:t>
            </a:r>
          </a:p>
        </p:txBody>
      </p:sp>
      <p:sp>
        <p:nvSpPr>
          <p:cNvPr id="94" name="Shape 94"/>
          <p:cNvSpPr txBox="1"/>
          <p:nvPr/>
        </p:nvSpPr>
        <p:spPr>
          <a:xfrm>
            <a:off x="6278175" y="1197375"/>
            <a:ext cx="15348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Silicon nanowire</a:t>
            </a:r>
          </a:p>
        </p:txBody>
      </p:sp>
      <p:cxnSp>
        <p:nvCxnSpPr>
          <p:cNvPr id="95" name="Shape 95"/>
          <p:cNvCxnSpPr>
            <a:endCxn id="96" idx="2"/>
          </p:cNvCxnSpPr>
          <p:nvPr/>
        </p:nvCxnSpPr>
        <p:spPr>
          <a:xfrm rot="10800000" flipH="1">
            <a:off x="789425" y="4936700"/>
            <a:ext cx="405600" cy="589200"/>
          </a:xfrm>
          <a:prstGeom prst="straightConnector1">
            <a:avLst/>
          </a:prstGeom>
          <a:noFill/>
          <a:ln w="19050" cap="flat" cmpd="sng">
            <a:solidFill>
              <a:srgbClr val="FF0000"/>
            </a:solidFill>
            <a:prstDash val="solid"/>
            <a:round/>
            <a:headEnd type="triangle" w="lg" len="lg"/>
            <a:tailEnd type="none" w="lg" len="lg"/>
          </a:ln>
        </p:spPr>
      </p:cxnSp>
      <p:cxnSp>
        <p:nvCxnSpPr>
          <p:cNvPr id="97" name="Shape 97"/>
          <p:cNvCxnSpPr>
            <a:endCxn id="96" idx="2"/>
          </p:cNvCxnSpPr>
          <p:nvPr/>
        </p:nvCxnSpPr>
        <p:spPr>
          <a:xfrm rot="10800000">
            <a:off x="1195025" y="4936700"/>
            <a:ext cx="401700" cy="518400"/>
          </a:xfrm>
          <a:prstGeom prst="straightConnector1">
            <a:avLst/>
          </a:prstGeom>
          <a:noFill/>
          <a:ln w="19050" cap="flat" cmpd="sng">
            <a:solidFill>
              <a:srgbClr val="FF0000"/>
            </a:solidFill>
            <a:prstDash val="solid"/>
            <a:round/>
            <a:headEnd type="triangle" w="lg" len="lg"/>
            <a:tailEnd type="none" w="lg" len="lg"/>
          </a:ln>
        </p:spPr>
      </p:cxnSp>
      <p:sp>
        <p:nvSpPr>
          <p:cNvPr id="99" name="Shape 99"/>
          <p:cNvSpPr txBox="1"/>
          <p:nvPr/>
        </p:nvSpPr>
        <p:spPr>
          <a:xfrm>
            <a:off x="384975" y="6024697"/>
            <a:ext cx="2042400" cy="589200"/>
          </a:xfrm>
          <a:prstGeom prst="rect">
            <a:avLst/>
          </a:prstGeom>
          <a:noFill/>
          <a:ln>
            <a:noFill/>
          </a:ln>
        </p:spPr>
        <p:txBody>
          <a:bodyPr lIns="91425" tIns="91425" rIns="91425" bIns="91425" anchor="t" anchorCtr="0">
            <a:noAutofit/>
          </a:bodyPr>
          <a:lstStyle/>
          <a:p>
            <a:pPr lvl="0">
              <a:spcBef>
                <a:spcPts val="0"/>
              </a:spcBef>
              <a:buNone/>
            </a:pPr>
            <a:r>
              <a:rPr lang="en"/>
              <a:t>Antibody modification of electrode gates</a:t>
            </a:r>
          </a:p>
        </p:txBody>
      </p:sp>
      <p:sp>
        <p:nvSpPr>
          <p:cNvPr id="100" name="Shape 100"/>
          <p:cNvSpPr/>
          <p:nvPr/>
        </p:nvSpPr>
        <p:spPr>
          <a:xfrm rot="-9758047">
            <a:off x="7241613" y="2071459"/>
            <a:ext cx="86440" cy="1418585"/>
          </a:xfrm>
          <a:prstGeom prst="can">
            <a:avLst>
              <a:gd name="adj" fmla="val 116470"/>
            </a:avLst>
          </a:prstGeom>
          <a:solidFill>
            <a:srgbClr val="3C78D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1" name="Shape 101"/>
          <p:cNvCxnSpPr>
            <a:stCxn id="100" idx="3"/>
            <a:endCxn id="94" idx="2"/>
          </p:cNvCxnSpPr>
          <p:nvPr/>
        </p:nvCxnSpPr>
        <p:spPr>
          <a:xfrm rot="10800000">
            <a:off x="7045433" y="1541302"/>
            <a:ext cx="452100" cy="562800"/>
          </a:xfrm>
          <a:prstGeom prst="straightConnector1">
            <a:avLst/>
          </a:prstGeom>
          <a:noFill/>
          <a:ln w="19050" cap="flat" cmpd="sng">
            <a:solidFill>
              <a:srgbClr val="FF0000"/>
            </a:solidFill>
            <a:prstDash val="solid"/>
            <a:round/>
            <a:headEnd type="triangle" w="lg" len="lg"/>
            <a:tailEnd type="none" w="lg" len="lg"/>
          </a:ln>
        </p:spPr>
      </p:cxnSp>
      <p:pic>
        <p:nvPicPr>
          <p:cNvPr id="104" name="Shape 104"/>
          <p:cNvPicPr preferRelativeResize="0"/>
          <p:nvPr/>
        </p:nvPicPr>
        <p:blipFill rotWithShape="1">
          <a:blip r:embed="rId5">
            <a:alphaModFix/>
          </a:blip>
          <a:srcRect l="39809" t="32797" r="33562" b="35381"/>
          <a:stretch/>
        </p:blipFill>
        <p:spPr>
          <a:xfrm>
            <a:off x="478599" y="1034725"/>
            <a:ext cx="2781399" cy="2493000"/>
          </a:xfrm>
          <a:prstGeom prst="rect">
            <a:avLst/>
          </a:prstGeom>
          <a:noFill/>
          <a:ln>
            <a:noFill/>
          </a:ln>
        </p:spPr>
      </p:pic>
      <p:sp>
        <p:nvSpPr>
          <p:cNvPr id="105" name="Shape 105"/>
          <p:cNvSpPr/>
          <p:nvPr/>
        </p:nvSpPr>
        <p:spPr>
          <a:xfrm rot="6159005">
            <a:off x="7313095" y="1587873"/>
            <a:ext cx="138358" cy="1705880"/>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rot="6161499">
            <a:off x="7126706" y="2280912"/>
            <a:ext cx="148836" cy="1719647"/>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7" name="Shape 107"/>
          <p:cNvCxnSpPr/>
          <p:nvPr/>
        </p:nvCxnSpPr>
        <p:spPr>
          <a:xfrm rot="10800000" flipH="1">
            <a:off x="7915543" y="2142708"/>
            <a:ext cx="299100" cy="712500"/>
          </a:xfrm>
          <a:prstGeom prst="straightConnector1">
            <a:avLst/>
          </a:prstGeom>
          <a:noFill/>
          <a:ln w="19050" cap="flat" cmpd="sng">
            <a:solidFill>
              <a:srgbClr val="FF0000"/>
            </a:solidFill>
            <a:prstDash val="solid"/>
            <a:round/>
            <a:headEnd type="triangle" w="lg" len="lg"/>
            <a:tailEnd type="none" w="lg" len="lg"/>
          </a:ln>
        </p:spPr>
      </p:cxnSp>
      <p:cxnSp>
        <p:nvCxnSpPr>
          <p:cNvPr id="108" name="Shape 108"/>
          <p:cNvCxnSpPr/>
          <p:nvPr/>
        </p:nvCxnSpPr>
        <p:spPr>
          <a:xfrm rot="10800000" flipH="1">
            <a:off x="7021825" y="2128000"/>
            <a:ext cx="1222800" cy="496200"/>
          </a:xfrm>
          <a:prstGeom prst="straightConnector1">
            <a:avLst/>
          </a:prstGeom>
          <a:noFill/>
          <a:ln w="19050" cap="flat" cmpd="sng">
            <a:solidFill>
              <a:srgbClr val="FF0000"/>
            </a:solidFill>
            <a:prstDash val="solid"/>
            <a:round/>
            <a:headEnd type="triangle" w="lg" len="lg"/>
            <a:tailEnd type="none" w="lg" len="lg"/>
          </a:ln>
        </p:spPr>
      </p:cxnSp>
      <p:sp>
        <p:nvSpPr>
          <p:cNvPr id="109" name="Shape 109"/>
          <p:cNvSpPr/>
          <p:nvPr/>
        </p:nvSpPr>
        <p:spPr>
          <a:xfrm rot="6162563">
            <a:off x="7767269" y="2534733"/>
            <a:ext cx="216812" cy="723383"/>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10" name="Shape 110"/>
          <p:cNvCxnSpPr>
            <a:stCxn id="105" idx="3"/>
            <a:endCxn id="92" idx="0"/>
          </p:cNvCxnSpPr>
          <p:nvPr/>
        </p:nvCxnSpPr>
        <p:spPr>
          <a:xfrm flipH="1">
            <a:off x="5341378" y="2259840"/>
            <a:ext cx="1207500" cy="980100"/>
          </a:xfrm>
          <a:prstGeom prst="straightConnector1">
            <a:avLst/>
          </a:prstGeom>
          <a:noFill/>
          <a:ln w="19050" cap="flat" cmpd="sng">
            <a:solidFill>
              <a:srgbClr val="FF0000"/>
            </a:solidFill>
            <a:prstDash val="solid"/>
            <a:round/>
            <a:headEnd type="triangle" w="lg" len="lg"/>
            <a:tailEnd type="none" w="lg" len="lg"/>
          </a:ln>
        </p:spPr>
      </p:cxnSp>
      <p:cxnSp>
        <p:nvCxnSpPr>
          <p:cNvPr id="111" name="Shape 111"/>
          <p:cNvCxnSpPr>
            <a:stCxn id="106" idx="3"/>
            <a:endCxn id="92" idx="0"/>
          </p:cNvCxnSpPr>
          <p:nvPr/>
        </p:nvCxnSpPr>
        <p:spPr>
          <a:xfrm flipH="1">
            <a:off x="5341445" y="2957704"/>
            <a:ext cx="1019700" cy="282300"/>
          </a:xfrm>
          <a:prstGeom prst="straightConnector1">
            <a:avLst/>
          </a:prstGeom>
          <a:noFill/>
          <a:ln w="19050" cap="flat" cmpd="sng">
            <a:solidFill>
              <a:srgbClr val="FF0000"/>
            </a:solidFill>
            <a:prstDash val="solid"/>
            <a:round/>
            <a:headEnd type="triangle" w="lg" len="lg"/>
            <a:tailEnd type="none" w="lg" len="lg"/>
          </a:ln>
        </p:spPr>
      </p:cxnSp>
      <p:sp>
        <p:nvSpPr>
          <p:cNvPr id="96" name="Shape 96"/>
          <p:cNvSpPr txBox="1"/>
          <p:nvPr/>
        </p:nvSpPr>
        <p:spPr>
          <a:xfrm>
            <a:off x="405725" y="4418300"/>
            <a:ext cx="1578600" cy="5184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CC0000"/>
                </a:solidFill>
              </a:rPr>
              <a:t>Gate electrode pair</a:t>
            </a:r>
          </a:p>
        </p:txBody>
      </p:sp>
      <p:sp>
        <p:nvSpPr>
          <p:cNvPr id="112" name="Shape 112"/>
          <p:cNvSpPr txBox="1"/>
          <p:nvPr/>
        </p:nvSpPr>
        <p:spPr>
          <a:xfrm>
            <a:off x="2307650" y="5669400"/>
            <a:ext cx="913500" cy="6240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CC0000"/>
                </a:solidFill>
              </a:rPr>
              <a:t>Silicon </a:t>
            </a:r>
          </a:p>
          <a:p>
            <a:pPr lvl="0" algn="ctr" rtl="0">
              <a:spcBef>
                <a:spcPts val="0"/>
              </a:spcBef>
              <a:buNone/>
            </a:pPr>
            <a:r>
              <a:rPr lang="en">
                <a:solidFill>
                  <a:srgbClr val="CC0000"/>
                </a:solidFill>
              </a:rPr>
              <a:t>nanowire</a:t>
            </a:r>
          </a:p>
        </p:txBody>
      </p:sp>
      <p:cxnSp>
        <p:nvCxnSpPr>
          <p:cNvPr id="113" name="Shape 113"/>
          <p:cNvCxnSpPr>
            <a:endCxn id="112" idx="1"/>
          </p:cNvCxnSpPr>
          <p:nvPr/>
        </p:nvCxnSpPr>
        <p:spPr>
          <a:xfrm>
            <a:off x="1331450" y="5498400"/>
            <a:ext cx="976200" cy="483000"/>
          </a:xfrm>
          <a:prstGeom prst="straightConnector1">
            <a:avLst/>
          </a:prstGeom>
          <a:noFill/>
          <a:ln w="19050" cap="flat" cmpd="sng">
            <a:solidFill>
              <a:srgbClr val="FF0000"/>
            </a:solidFill>
            <a:prstDash val="solid"/>
            <a:round/>
            <a:headEnd type="triangle" w="lg" len="lg"/>
            <a:tailEnd type="none" w="lg" len="lg"/>
          </a:ln>
        </p:spPr>
      </p:cxnSp>
      <p:sp>
        <p:nvSpPr>
          <p:cNvPr id="115" name="Shape 115"/>
          <p:cNvSpPr txBox="1"/>
          <p:nvPr/>
        </p:nvSpPr>
        <p:spPr>
          <a:xfrm>
            <a:off x="580675" y="1542800"/>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Gate 2</a:t>
            </a:r>
          </a:p>
        </p:txBody>
      </p:sp>
      <p:sp>
        <p:nvSpPr>
          <p:cNvPr id="116" name="Shape 116"/>
          <p:cNvSpPr txBox="1"/>
          <p:nvPr/>
        </p:nvSpPr>
        <p:spPr>
          <a:xfrm>
            <a:off x="2233425" y="24883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dirty="0">
                <a:solidFill>
                  <a:srgbClr val="FFFFFF"/>
                </a:solidFill>
                <a:latin typeface="Calibri"/>
                <a:ea typeface="Calibri"/>
                <a:cs typeface="Calibri"/>
                <a:sym typeface="Calibri"/>
              </a:rPr>
              <a:t>Gate 1</a:t>
            </a:r>
          </a:p>
        </p:txBody>
      </p:sp>
      <p:sp>
        <p:nvSpPr>
          <p:cNvPr id="117" name="Shape 117"/>
          <p:cNvSpPr txBox="1"/>
          <p:nvPr/>
        </p:nvSpPr>
        <p:spPr>
          <a:xfrm>
            <a:off x="2356550" y="1573300"/>
            <a:ext cx="837300" cy="4830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Source</a:t>
            </a:r>
          </a:p>
        </p:txBody>
      </p:sp>
      <p:sp>
        <p:nvSpPr>
          <p:cNvPr id="118" name="Shape 118"/>
          <p:cNvSpPr txBox="1"/>
          <p:nvPr/>
        </p:nvSpPr>
        <p:spPr>
          <a:xfrm>
            <a:off x="716625" y="2565412"/>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Drain</a:t>
            </a:r>
          </a:p>
        </p:txBody>
      </p:sp>
      <p:sp>
        <p:nvSpPr>
          <p:cNvPr id="119" name="Shape 119"/>
          <p:cNvSpPr txBox="1"/>
          <p:nvPr/>
        </p:nvSpPr>
        <p:spPr>
          <a:xfrm>
            <a:off x="1924525" y="28961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b="1">
                <a:solidFill>
                  <a:srgbClr val="FFFFFF"/>
                </a:solidFill>
                <a:latin typeface="Calibri"/>
                <a:ea typeface="Calibri"/>
                <a:cs typeface="Calibri"/>
                <a:sym typeface="Calibri"/>
              </a:rPr>
              <a:t> 40um</a:t>
            </a:r>
          </a:p>
        </p:txBody>
      </p:sp>
      <p:cxnSp>
        <p:nvCxnSpPr>
          <p:cNvPr id="120" name="Shape 120"/>
          <p:cNvCxnSpPr/>
          <p:nvPr/>
        </p:nvCxnSpPr>
        <p:spPr>
          <a:xfrm rot="10800000" flipH="1">
            <a:off x="1447925" y="3427475"/>
            <a:ext cx="1607100" cy="300"/>
          </a:xfrm>
          <a:prstGeom prst="straightConnector1">
            <a:avLst/>
          </a:prstGeom>
          <a:noFill/>
          <a:ln w="76200" cap="flat" cmpd="sng">
            <a:solidFill>
              <a:srgbClr val="FFFFFF"/>
            </a:solidFill>
            <a:prstDash val="solid"/>
            <a:round/>
            <a:headEnd type="none" w="lg" len="lg"/>
            <a:tailEnd type="none" w="lg" len="lg"/>
          </a:ln>
        </p:spPr>
      </p:cxnSp>
      <p:sp>
        <p:nvSpPr>
          <p:cNvPr id="121" name="Shape 121"/>
          <p:cNvSpPr txBox="1"/>
          <p:nvPr/>
        </p:nvSpPr>
        <p:spPr>
          <a:xfrm flipH="1">
            <a:off x="189976" y="3460337"/>
            <a:ext cx="3820800" cy="372600"/>
          </a:xfrm>
          <a:prstGeom prst="rect">
            <a:avLst/>
          </a:prstGeom>
          <a:noFill/>
          <a:ln>
            <a:noFill/>
          </a:ln>
        </p:spPr>
        <p:txBody>
          <a:bodyPr lIns="91425" tIns="91425" rIns="91425" bIns="91425" anchor="t" anchorCtr="0">
            <a:noAutofit/>
          </a:bodyPr>
          <a:lstStyle/>
          <a:p>
            <a:pPr lvl="0">
              <a:spcBef>
                <a:spcPts val="0"/>
              </a:spcBef>
              <a:buNone/>
            </a:pPr>
            <a:r>
              <a:rPr lang="en" sz="1800">
                <a:latin typeface="Calibri"/>
                <a:ea typeface="Calibri"/>
                <a:cs typeface="Calibri"/>
                <a:sym typeface="Calibri"/>
              </a:rPr>
              <a:t>Dimensions:  Silicon nanowire 30 nm in diameter,  gate gap distance is 2 um</a:t>
            </a:r>
          </a:p>
        </p:txBody>
      </p:sp>
    </p:spTree>
    <p:extLst>
      <p:ext uri="{BB962C8B-B14F-4D97-AF65-F5344CB8AC3E}">
        <p14:creationId xmlns:p14="http://schemas.microsoft.com/office/powerpoint/2010/main" val="1742020210"/>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12177"/>
            <a:ext cx="8520600" cy="944700"/>
          </a:xfrm>
          <a:prstGeom prst="rect">
            <a:avLst/>
          </a:prstGeom>
        </p:spPr>
        <p:txBody>
          <a:bodyPr lIns="91425" tIns="91425" rIns="91425" bIns="91425" anchor="t" anchorCtr="0">
            <a:noAutofit/>
          </a:bodyPr>
          <a:lstStyle/>
          <a:p>
            <a:pPr lvl="0" algn="ctr">
              <a:spcBef>
                <a:spcPts val="0"/>
              </a:spcBef>
              <a:buNone/>
            </a:pPr>
            <a:r>
              <a:rPr lang="en"/>
              <a:t>What are FET biosensors and how do they work?</a:t>
            </a:r>
          </a:p>
        </p:txBody>
      </p:sp>
      <p:pic>
        <p:nvPicPr>
          <p:cNvPr id="83" name="Shape 83"/>
          <p:cNvPicPr preferRelativeResize="0"/>
          <p:nvPr/>
        </p:nvPicPr>
        <p:blipFill>
          <a:blip r:embed="rId3">
            <a:alphaModFix/>
          </a:blip>
          <a:stretch>
            <a:fillRect/>
          </a:stretch>
        </p:blipFill>
        <p:spPr>
          <a:xfrm rot="-692293">
            <a:off x="3907304" y="1263098"/>
            <a:ext cx="2467241" cy="1819903"/>
          </a:xfrm>
          <a:prstGeom prst="rect">
            <a:avLst/>
          </a:prstGeom>
          <a:noFill/>
          <a:ln>
            <a:noFill/>
          </a:ln>
        </p:spPr>
      </p:pic>
      <p:cxnSp>
        <p:nvCxnSpPr>
          <p:cNvPr id="84" name="Shape 84"/>
          <p:cNvCxnSpPr>
            <a:endCxn id="85" idx="5"/>
          </p:cNvCxnSpPr>
          <p:nvPr/>
        </p:nvCxnSpPr>
        <p:spPr>
          <a:xfrm>
            <a:off x="4879119" y="2139383"/>
            <a:ext cx="1739399" cy="1343100"/>
          </a:xfrm>
          <a:prstGeom prst="straightConnector1">
            <a:avLst/>
          </a:prstGeom>
          <a:noFill/>
          <a:ln w="19050" cap="flat" cmpd="sng">
            <a:solidFill>
              <a:srgbClr val="3D85C6"/>
            </a:solidFill>
            <a:prstDash val="solid"/>
            <a:round/>
            <a:headEnd type="none" w="lg" len="lg"/>
            <a:tailEnd type="none" w="lg" len="lg"/>
          </a:ln>
        </p:spPr>
      </p:cxnSp>
      <p:cxnSp>
        <p:nvCxnSpPr>
          <p:cNvPr id="86" name="Shape 86"/>
          <p:cNvCxnSpPr/>
          <p:nvPr/>
        </p:nvCxnSpPr>
        <p:spPr>
          <a:xfrm flipV="1">
            <a:off x="4879119" y="1927600"/>
            <a:ext cx="2071081" cy="200400"/>
          </a:xfrm>
          <a:prstGeom prst="straightConnector1">
            <a:avLst/>
          </a:prstGeom>
          <a:noFill/>
          <a:ln w="19050" cap="flat" cmpd="sng">
            <a:solidFill>
              <a:srgbClr val="3D85C6"/>
            </a:solidFill>
            <a:prstDash val="solid"/>
            <a:round/>
            <a:headEnd type="none" w="lg" len="lg"/>
            <a:tailEnd type="none" w="lg" len="lg"/>
          </a:ln>
        </p:spPr>
      </p:cxnSp>
      <p:pic>
        <p:nvPicPr>
          <p:cNvPr id="87" name="Shape 87"/>
          <p:cNvPicPr preferRelativeResize="0"/>
          <p:nvPr/>
        </p:nvPicPr>
        <p:blipFill rotWithShape="1">
          <a:blip r:embed="rId4">
            <a:alphaModFix/>
          </a:blip>
          <a:srcRect l="9774" t="49080" r="57663" b="12120"/>
          <a:stretch/>
        </p:blipFill>
        <p:spPr>
          <a:xfrm>
            <a:off x="344375" y="4209500"/>
            <a:ext cx="1807500" cy="1647900"/>
          </a:xfrm>
          <a:prstGeom prst="ellipse">
            <a:avLst/>
          </a:prstGeom>
          <a:noFill/>
          <a:ln>
            <a:noFill/>
          </a:ln>
        </p:spPr>
      </p:pic>
      <p:sp>
        <p:nvSpPr>
          <p:cNvPr id="85" name="Shape 85"/>
          <p:cNvSpPr/>
          <p:nvPr/>
        </p:nvSpPr>
        <p:spPr>
          <a:xfrm rot="5400000">
            <a:off x="6292425" y="1838450"/>
            <a:ext cx="1984800" cy="1884600"/>
          </a:xfrm>
          <a:prstGeom prst="ellipse">
            <a:avLst/>
          </a:prstGeom>
          <a:solidFill>
            <a:srgbClr val="CFE2F3"/>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rot="6162563">
            <a:off x="6610293" y="2287398"/>
            <a:ext cx="216812" cy="757745"/>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89" name="Shape 89"/>
          <p:cNvPicPr preferRelativeResize="0"/>
          <p:nvPr/>
        </p:nvPicPr>
        <p:blipFill rotWithShape="1">
          <a:blip r:embed="rId4">
            <a:alphaModFix/>
          </a:blip>
          <a:srcRect l="59356" t="48828" r="8081" b="12372"/>
          <a:stretch/>
        </p:blipFill>
        <p:spPr>
          <a:xfrm>
            <a:off x="3372412" y="4209500"/>
            <a:ext cx="1730700" cy="1647900"/>
          </a:xfrm>
          <a:prstGeom prst="ellipse">
            <a:avLst/>
          </a:prstGeom>
          <a:noFill/>
          <a:ln>
            <a:noFill/>
          </a:ln>
        </p:spPr>
      </p:pic>
      <p:cxnSp>
        <p:nvCxnSpPr>
          <p:cNvPr id="90" name="Shape 90"/>
          <p:cNvCxnSpPr/>
          <p:nvPr/>
        </p:nvCxnSpPr>
        <p:spPr>
          <a:xfrm rot="10800000" flipH="1">
            <a:off x="2280350" y="5022050"/>
            <a:ext cx="913500" cy="22800"/>
          </a:xfrm>
          <a:prstGeom prst="straightConnector1">
            <a:avLst/>
          </a:prstGeom>
          <a:noFill/>
          <a:ln w="76200" cap="flat" cmpd="sng">
            <a:solidFill>
              <a:schemeClr val="dk2"/>
            </a:solidFill>
            <a:prstDash val="solid"/>
            <a:round/>
            <a:headEnd type="none" w="lg" len="lg"/>
            <a:tailEnd type="triangle" w="lg" len="lg"/>
          </a:ln>
        </p:spPr>
      </p:cxnSp>
      <p:sp>
        <p:nvSpPr>
          <p:cNvPr id="92" name="Shape 92"/>
          <p:cNvSpPr txBox="1"/>
          <p:nvPr/>
        </p:nvSpPr>
        <p:spPr>
          <a:xfrm>
            <a:off x="4568575" y="3240064"/>
            <a:ext cx="15459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Source and drain electrodes</a:t>
            </a:r>
          </a:p>
        </p:txBody>
      </p:sp>
      <p:sp>
        <p:nvSpPr>
          <p:cNvPr id="93" name="Shape 93"/>
          <p:cNvSpPr txBox="1"/>
          <p:nvPr/>
        </p:nvSpPr>
        <p:spPr>
          <a:xfrm>
            <a:off x="7663500" y="1302587"/>
            <a:ext cx="1071000" cy="7272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CC0000"/>
                </a:solidFill>
              </a:rPr>
              <a:t>Gate electrode pair</a:t>
            </a:r>
          </a:p>
        </p:txBody>
      </p:sp>
      <p:sp>
        <p:nvSpPr>
          <p:cNvPr id="94" name="Shape 94"/>
          <p:cNvSpPr txBox="1"/>
          <p:nvPr/>
        </p:nvSpPr>
        <p:spPr>
          <a:xfrm>
            <a:off x="6278175" y="1197375"/>
            <a:ext cx="15348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Silicon nanowire</a:t>
            </a:r>
          </a:p>
        </p:txBody>
      </p:sp>
      <p:cxnSp>
        <p:nvCxnSpPr>
          <p:cNvPr id="95" name="Shape 95"/>
          <p:cNvCxnSpPr>
            <a:endCxn id="96" idx="2"/>
          </p:cNvCxnSpPr>
          <p:nvPr/>
        </p:nvCxnSpPr>
        <p:spPr>
          <a:xfrm rot="10800000" flipH="1">
            <a:off x="789425" y="4936700"/>
            <a:ext cx="405600" cy="589200"/>
          </a:xfrm>
          <a:prstGeom prst="straightConnector1">
            <a:avLst/>
          </a:prstGeom>
          <a:noFill/>
          <a:ln w="19050" cap="flat" cmpd="sng">
            <a:solidFill>
              <a:srgbClr val="FF0000"/>
            </a:solidFill>
            <a:prstDash val="solid"/>
            <a:round/>
            <a:headEnd type="triangle" w="lg" len="lg"/>
            <a:tailEnd type="none" w="lg" len="lg"/>
          </a:ln>
        </p:spPr>
      </p:cxnSp>
      <p:cxnSp>
        <p:nvCxnSpPr>
          <p:cNvPr id="97" name="Shape 97"/>
          <p:cNvCxnSpPr>
            <a:endCxn id="96" idx="2"/>
          </p:cNvCxnSpPr>
          <p:nvPr/>
        </p:nvCxnSpPr>
        <p:spPr>
          <a:xfrm rot="10800000">
            <a:off x="1195025" y="4936700"/>
            <a:ext cx="401700" cy="518400"/>
          </a:xfrm>
          <a:prstGeom prst="straightConnector1">
            <a:avLst/>
          </a:prstGeom>
          <a:noFill/>
          <a:ln w="19050" cap="flat" cmpd="sng">
            <a:solidFill>
              <a:srgbClr val="FF0000"/>
            </a:solidFill>
            <a:prstDash val="solid"/>
            <a:round/>
            <a:headEnd type="triangle" w="lg" len="lg"/>
            <a:tailEnd type="none" w="lg" len="lg"/>
          </a:ln>
        </p:spPr>
      </p:cxnSp>
      <p:sp>
        <p:nvSpPr>
          <p:cNvPr id="98" name="Shape 98"/>
          <p:cNvSpPr txBox="1"/>
          <p:nvPr/>
        </p:nvSpPr>
        <p:spPr>
          <a:xfrm>
            <a:off x="3305750" y="6024701"/>
            <a:ext cx="2113800" cy="589200"/>
          </a:xfrm>
          <a:prstGeom prst="rect">
            <a:avLst/>
          </a:prstGeom>
          <a:noFill/>
          <a:ln>
            <a:noFill/>
          </a:ln>
        </p:spPr>
        <p:txBody>
          <a:bodyPr lIns="91425" tIns="91425" rIns="91425" bIns="91425" anchor="t" anchorCtr="0">
            <a:noAutofit/>
          </a:bodyPr>
          <a:lstStyle/>
          <a:p>
            <a:pPr lvl="0">
              <a:spcBef>
                <a:spcPts val="0"/>
              </a:spcBef>
              <a:buNone/>
            </a:pPr>
            <a:r>
              <a:rPr lang="en"/>
              <a:t>Antigen recognition and binding events occur</a:t>
            </a:r>
          </a:p>
        </p:txBody>
      </p:sp>
      <p:sp>
        <p:nvSpPr>
          <p:cNvPr id="99" name="Shape 99"/>
          <p:cNvSpPr txBox="1"/>
          <p:nvPr/>
        </p:nvSpPr>
        <p:spPr>
          <a:xfrm>
            <a:off x="384975" y="6024697"/>
            <a:ext cx="2042400" cy="589200"/>
          </a:xfrm>
          <a:prstGeom prst="rect">
            <a:avLst/>
          </a:prstGeom>
          <a:noFill/>
          <a:ln>
            <a:noFill/>
          </a:ln>
        </p:spPr>
        <p:txBody>
          <a:bodyPr lIns="91425" tIns="91425" rIns="91425" bIns="91425" anchor="t" anchorCtr="0">
            <a:noAutofit/>
          </a:bodyPr>
          <a:lstStyle/>
          <a:p>
            <a:pPr lvl="0">
              <a:spcBef>
                <a:spcPts val="0"/>
              </a:spcBef>
              <a:buNone/>
            </a:pPr>
            <a:r>
              <a:rPr lang="en"/>
              <a:t>Antibody modification of electrode gates</a:t>
            </a:r>
          </a:p>
        </p:txBody>
      </p:sp>
      <p:sp>
        <p:nvSpPr>
          <p:cNvPr id="100" name="Shape 100"/>
          <p:cNvSpPr/>
          <p:nvPr/>
        </p:nvSpPr>
        <p:spPr>
          <a:xfrm rot="-9758047">
            <a:off x="7241613" y="2071459"/>
            <a:ext cx="86440" cy="1418585"/>
          </a:xfrm>
          <a:prstGeom prst="can">
            <a:avLst>
              <a:gd name="adj" fmla="val 116470"/>
            </a:avLst>
          </a:prstGeom>
          <a:solidFill>
            <a:srgbClr val="3C78D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1" name="Shape 101"/>
          <p:cNvCxnSpPr>
            <a:stCxn id="100" idx="3"/>
            <a:endCxn id="94" idx="2"/>
          </p:cNvCxnSpPr>
          <p:nvPr/>
        </p:nvCxnSpPr>
        <p:spPr>
          <a:xfrm rot="10800000">
            <a:off x="7045433" y="1541302"/>
            <a:ext cx="452100" cy="562800"/>
          </a:xfrm>
          <a:prstGeom prst="straightConnector1">
            <a:avLst/>
          </a:prstGeom>
          <a:noFill/>
          <a:ln w="19050" cap="flat" cmpd="sng">
            <a:solidFill>
              <a:srgbClr val="FF0000"/>
            </a:solidFill>
            <a:prstDash val="solid"/>
            <a:round/>
            <a:headEnd type="triangle" w="lg" len="lg"/>
            <a:tailEnd type="none" w="lg" len="lg"/>
          </a:ln>
        </p:spPr>
      </p:cxnSp>
      <p:pic>
        <p:nvPicPr>
          <p:cNvPr id="104" name="Shape 104"/>
          <p:cNvPicPr preferRelativeResize="0"/>
          <p:nvPr/>
        </p:nvPicPr>
        <p:blipFill rotWithShape="1">
          <a:blip r:embed="rId5">
            <a:alphaModFix/>
          </a:blip>
          <a:srcRect l="39809" t="32797" r="33562" b="35381"/>
          <a:stretch/>
        </p:blipFill>
        <p:spPr>
          <a:xfrm>
            <a:off x="478599" y="1034725"/>
            <a:ext cx="2781399" cy="2493000"/>
          </a:xfrm>
          <a:prstGeom prst="rect">
            <a:avLst/>
          </a:prstGeom>
          <a:noFill/>
          <a:ln>
            <a:noFill/>
          </a:ln>
        </p:spPr>
      </p:pic>
      <p:sp>
        <p:nvSpPr>
          <p:cNvPr id="105" name="Shape 105"/>
          <p:cNvSpPr/>
          <p:nvPr/>
        </p:nvSpPr>
        <p:spPr>
          <a:xfrm rot="6159005">
            <a:off x="7313095" y="1587873"/>
            <a:ext cx="138358" cy="1705880"/>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rot="6161499">
            <a:off x="7126706" y="2280912"/>
            <a:ext cx="148836" cy="1719647"/>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7" name="Shape 107"/>
          <p:cNvCxnSpPr/>
          <p:nvPr/>
        </p:nvCxnSpPr>
        <p:spPr>
          <a:xfrm rot="10800000" flipH="1">
            <a:off x="7915543" y="2142708"/>
            <a:ext cx="299100" cy="712500"/>
          </a:xfrm>
          <a:prstGeom prst="straightConnector1">
            <a:avLst/>
          </a:prstGeom>
          <a:noFill/>
          <a:ln w="19050" cap="flat" cmpd="sng">
            <a:solidFill>
              <a:srgbClr val="FF0000"/>
            </a:solidFill>
            <a:prstDash val="solid"/>
            <a:round/>
            <a:headEnd type="triangle" w="lg" len="lg"/>
            <a:tailEnd type="none" w="lg" len="lg"/>
          </a:ln>
        </p:spPr>
      </p:cxnSp>
      <p:cxnSp>
        <p:nvCxnSpPr>
          <p:cNvPr id="108" name="Shape 108"/>
          <p:cNvCxnSpPr/>
          <p:nvPr/>
        </p:nvCxnSpPr>
        <p:spPr>
          <a:xfrm rot="10800000" flipH="1">
            <a:off x="7021825" y="2128000"/>
            <a:ext cx="1222800" cy="496200"/>
          </a:xfrm>
          <a:prstGeom prst="straightConnector1">
            <a:avLst/>
          </a:prstGeom>
          <a:noFill/>
          <a:ln w="19050" cap="flat" cmpd="sng">
            <a:solidFill>
              <a:srgbClr val="FF0000"/>
            </a:solidFill>
            <a:prstDash val="solid"/>
            <a:round/>
            <a:headEnd type="triangle" w="lg" len="lg"/>
            <a:tailEnd type="none" w="lg" len="lg"/>
          </a:ln>
        </p:spPr>
      </p:cxnSp>
      <p:sp>
        <p:nvSpPr>
          <p:cNvPr id="109" name="Shape 109"/>
          <p:cNvSpPr/>
          <p:nvPr/>
        </p:nvSpPr>
        <p:spPr>
          <a:xfrm rot="6162563">
            <a:off x="7767269" y="2534733"/>
            <a:ext cx="216812" cy="723383"/>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10" name="Shape 110"/>
          <p:cNvCxnSpPr>
            <a:stCxn id="105" idx="3"/>
            <a:endCxn id="92" idx="0"/>
          </p:cNvCxnSpPr>
          <p:nvPr/>
        </p:nvCxnSpPr>
        <p:spPr>
          <a:xfrm flipH="1">
            <a:off x="5341378" y="2259840"/>
            <a:ext cx="1207500" cy="980100"/>
          </a:xfrm>
          <a:prstGeom prst="straightConnector1">
            <a:avLst/>
          </a:prstGeom>
          <a:noFill/>
          <a:ln w="19050" cap="flat" cmpd="sng">
            <a:solidFill>
              <a:srgbClr val="FF0000"/>
            </a:solidFill>
            <a:prstDash val="solid"/>
            <a:round/>
            <a:headEnd type="triangle" w="lg" len="lg"/>
            <a:tailEnd type="none" w="lg" len="lg"/>
          </a:ln>
        </p:spPr>
      </p:cxnSp>
      <p:cxnSp>
        <p:nvCxnSpPr>
          <p:cNvPr id="111" name="Shape 111"/>
          <p:cNvCxnSpPr>
            <a:stCxn id="106" idx="3"/>
            <a:endCxn id="92" idx="0"/>
          </p:cNvCxnSpPr>
          <p:nvPr/>
        </p:nvCxnSpPr>
        <p:spPr>
          <a:xfrm flipH="1">
            <a:off x="5341445" y="2957704"/>
            <a:ext cx="1019700" cy="282300"/>
          </a:xfrm>
          <a:prstGeom prst="straightConnector1">
            <a:avLst/>
          </a:prstGeom>
          <a:noFill/>
          <a:ln w="19050" cap="flat" cmpd="sng">
            <a:solidFill>
              <a:srgbClr val="FF0000"/>
            </a:solidFill>
            <a:prstDash val="solid"/>
            <a:round/>
            <a:headEnd type="triangle" w="lg" len="lg"/>
            <a:tailEnd type="none" w="lg" len="lg"/>
          </a:ln>
        </p:spPr>
      </p:cxnSp>
      <p:sp>
        <p:nvSpPr>
          <p:cNvPr id="96" name="Shape 96"/>
          <p:cNvSpPr txBox="1"/>
          <p:nvPr/>
        </p:nvSpPr>
        <p:spPr>
          <a:xfrm>
            <a:off x="405725" y="4418300"/>
            <a:ext cx="1578600" cy="5184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CC0000"/>
                </a:solidFill>
              </a:rPr>
              <a:t>Gate electrode pair</a:t>
            </a:r>
          </a:p>
        </p:txBody>
      </p:sp>
      <p:sp>
        <p:nvSpPr>
          <p:cNvPr id="112" name="Shape 112"/>
          <p:cNvSpPr txBox="1"/>
          <p:nvPr/>
        </p:nvSpPr>
        <p:spPr>
          <a:xfrm>
            <a:off x="2307650" y="5669400"/>
            <a:ext cx="913500" cy="6240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CC0000"/>
                </a:solidFill>
              </a:rPr>
              <a:t>Silicon </a:t>
            </a:r>
          </a:p>
          <a:p>
            <a:pPr lvl="0" algn="ctr" rtl="0">
              <a:spcBef>
                <a:spcPts val="0"/>
              </a:spcBef>
              <a:buNone/>
            </a:pPr>
            <a:r>
              <a:rPr lang="en">
                <a:solidFill>
                  <a:srgbClr val="CC0000"/>
                </a:solidFill>
              </a:rPr>
              <a:t>nanowire</a:t>
            </a:r>
          </a:p>
        </p:txBody>
      </p:sp>
      <p:cxnSp>
        <p:nvCxnSpPr>
          <p:cNvPr id="113" name="Shape 113"/>
          <p:cNvCxnSpPr>
            <a:endCxn id="112" idx="1"/>
          </p:cNvCxnSpPr>
          <p:nvPr/>
        </p:nvCxnSpPr>
        <p:spPr>
          <a:xfrm>
            <a:off x="1331450" y="5498400"/>
            <a:ext cx="976200" cy="483000"/>
          </a:xfrm>
          <a:prstGeom prst="straightConnector1">
            <a:avLst/>
          </a:prstGeom>
          <a:noFill/>
          <a:ln w="19050" cap="flat" cmpd="sng">
            <a:solidFill>
              <a:srgbClr val="FF0000"/>
            </a:solidFill>
            <a:prstDash val="solid"/>
            <a:round/>
            <a:headEnd type="triangle" w="lg" len="lg"/>
            <a:tailEnd type="none" w="lg" len="lg"/>
          </a:ln>
        </p:spPr>
      </p:cxnSp>
      <p:cxnSp>
        <p:nvCxnSpPr>
          <p:cNvPr id="114" name="Shape 114"/>
          <p:cNvCxnSpPr>
            <a:endCxn id="112" idx="3"/>
          </p:cNvCxnSpPr>
          <p:nvPr/>
        </p:nvCxnSpPr>
        <p:spPr>
          <a:xfrm flipH="1">
            <a:off x="3221150" y="5504400"/>
            <a:ext cx="884700" cy="477000"/>
          </a:xfrm>
          <a:prstGeom prst="straightConnector1">
            <a:avLst/>
          </a:prstGeom>
          <a:noFill/>
          <a:ln w="19050" cap="flat" cmpd="sng">
            <a:solidFill>
              <a:srgbClr val="FF0000"/>
            </a:solidFill>
            <a:prstDash val="solid"/>
            <a:round/>
            <a:headEnd type="triangle" w="lg" len="lg"/>
            <a:tailEnd type="none" w="lg" len="lg"/>
          </a:ln>
        </p:spPr>
      </p:cxnSp>
      <p:sp>
        <p:nvSpPr>
          <p:cNvPr id="115" name="Shape 115"/>
          <p:cNvSpPr txBox="1"/>
          <p:nvPr/>
        </p:nvSpPr>
        <p:spPr>
          <a:xfrm>
            <a:off x="580675" y="1542800"/>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Gate 2</a:t>
            </a:r>
          </a:p>
        </p:txBody>
      </p:sp>
      <p:sp>
        <p:nvSpPr>
          <p:cNvPr id="116" name="Shape 116"/>
          <p:cNvSpPr txBox="1"/>
          <p:nvPr/>
        </p:nvSpPr>
        <p:spPr>
          <a:xfrm>
            <a:off x="2233425" y="24883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dirty="0">
                <a:solidFill>
                  <a:srgbClr val="FFFFFF"/>
                </a:solidFill>
                <a:latin typeface="Calibri"/>
                <a:ea typeface="Calibri"/>
                <a:cs typeface="Calibri"/>
                <a:sym typeface="Calibri"/>
              </a:rPr>
              <a:t>Gate 1</a:t>
            </a:r>
          </a:p>
        </p:txBody>
      </p:sp>
      <p:sp>
        <p:nvSpPr>
          <p:cNvPr id="117" name="Shape 117"/>
          <p:cNvSpPr txBox="1"/>
          <p:nvPr/>
        </p:nvSpPr>
        <p:spPr>
          <a:xfrm>
            <a:off x="2356550" y="1573300"/>
            <a:ext cx="837300" cy="4830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Source</a:t>
            </a:r>
          </a:p>
        </p:txBody>
      </p:sp>
      <p:sp>
        <p:nvSpPr>
          <p:cNvPr id="118" name="Shape 118"/>
          <p:cNvSpPr txBox="1"/>
          <p:nvPr/>
        </p:nvSpPr>
        <p:spPr>
          <a:xfrm>
            <a:off x="716625" y="2565412"/>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Drain</a:t>
            </a:r>
          </a:p>
        </p:txBody>
      </p:sp>
      <p:sp>
        <p:nvSpPr>
          <p:cNvPr id="119" name="Shape 119"/>
          <p:cNvSpPr txBox="1"/>
          <p:nvPr/>
        </p:nvSpPr>
        <p:spPr>
          <a:xfrm>
            <a:off x="1924525" y="28961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b="1">
                <a:solidFill>
                  <a:srgbClr val="FFFFFF"/>
                </a:solidFill>
                <a:latin typeface="Calibri"/>
                <a:ea typeface="Calibri"/>
                <a:cs typeface="Calibri"/>
                <a:sym typeface="Calibri"/>
              </a:rPr>
              <a:t> 40um</a:t>
            </a:r>
          </a:p>
        </p:txBody>
      </p:sp>
      <p:cxnSp>
        <p:nvCxnSpPr>
          <p:cNvPr id="120" name="Shape 120"/>
          <p:cNvCxnSpPr/>
          <p:nvPr/>
        </p:nvCxnSpPr>
        <p:spPr>
          <a:xfrm rot="10800000" flipH="1">
            <a:off x="1447925" y="3427475"/>
            <a:ext cx="1607100" cy="300"/>
          </a:xfrm>
          <a:prstGeom prst="straightConnector1">
            <a:avLst/>
          </a:prstGeom>
          <a:noFill/>
          <a:ln w="76200" cap="flat" cmpd="sng">
            <a:solidFill>
              <a:srgbClr val="FFFFFF"/>
            </a:solidFill>
            <a:prstDash val="solid"/>
            <a:round/>
            <a:headEnd type="none" w="lg" len="lg"/>
            <a:tailEnd type="none" w="lg" len="lg"/>
          </a:ln>
        </p:spPr>
      </p:cxnSp>
      <p:sp>
        <p:nvSpPr>
          <p:cNvPr id="121" name="Shape 121"/>
          <p:cNvSpPr txBox="1"/>
          <p:nvPr/>
        </p:nvSpPr>
        <p:spPr>
          <a:xfrm flipH="1">
            <a:off x="189976" y="3460337"/>
            <a:ext cx="3820800" cy="372600"/>
          </a:xfrm>
          <a:prstGeom prst="rect">
            <a:avLst/>
          </a:prstGeom>
          <a:noFill/>
          <a:ln>
            <a:noFill/>
          </a:ln>
        </p:spPr>
        <p:txBody>
          <a:bodyPr lIns="91425" tIns="91425" rIns="91425" bIns="91425" anchor="t" anchorCtr="0">
            <a:noAutofit/>
          </a:bodyPr>
          <a:lstStyle/>
          <a:p>
            <a:pPr lvl="0">
              <a:spcBef>
                <a:spcPts val="0"/>
              </a:spcBef>
              <a:buNone/>
            </a:pPr>
            <a:r>
              <a:rPr lang="en" sz="1800">
                <a:latin typeface="Calibri"/>
                <a:ea typeface="Calibri"/>
                <a:cs typeface="Calibri"/>
                <a:sym typeface="Calibri"/>
              </a:rPr>
              <a:t>Dimensions:  Silicon nanowire 30 nm in diameter,  gate gap distance is 2 um</a:t>
            </a:r>
          </a:p>
        </p:txBody>
      </p:sp>
      <p:cxnSp>
        <p:nvCxnSpPr>
          <p:cNvPr id="42" name="Shape 95"/>
          <p:cNvCxnSpPr/>
          <p:nvPr/>
        </p:nvCxnSpPr>
        <p:spPr>
          <a:xfrm flipV="1">
            <a:off x="1807625" y="4623110"/>
            <a:ext cx="355262" cy="449039"/>
          </a:xfrm>
          <a:prstGeom prst="straightConnector1">
            <a:avLst/>
          </a:prstGeom>
          <a:noFill/>
          <a:ln w="19050" cap="flat" cmpd="sng">
            <a:solidFill>
              <a:srgbClr val="FF0000"/>
            </a:solidFill>
            <a:prstDash val="solid"/>
            <a:round/>
            <a:headEnd type="triangle" w="lg" len="lg"/>
            <a:tailEnd type="none" w="lg" len="lg"/>
          </a:ln>
        </p:spPr>
      </p:cxnSp>
      <p:sp>
        <p:nvSpPr>
          <p:cNvPr id="44" name="Shape 99"/>
          <p:cNvSpPr txBox="1"/>
          <p:nvPr/>
        </p:nvSpPr>
        <p:spPr>
          <a:xfrm>
            <a:off x="2120227" y="4251473"/>
            <a:ext cx="1241173" cy="589200"/>
          </a:xfrm>
          <a:prstGeom prst="rect">
            <a:avLst/>
          </a:prstGeom>
          <a:noFill/>
          <a:ln>
            <a:noFill/>
          </a:ln>
        </p:spPr>
        <p:txBody>
          <a:bodyPr lIns="91425" tIns="91425" rIns="91425" bIns="91425" anchor="t" anchorCtr="0">
            <a:noAutofit/>
          </a:bodyPr>
          <a:lstStyle/>
          <a:p>
            <a:pPr lvl="0">
              <a:spcBef>
                <a:spcPts val="0"/>
              </a:spcBef>
              <a:buNone/>
            </a:pPr>
            <a:r>
              <a:rPr lang="en" dirty="0">
                <a:solidFill>
                  <a:srgbClr val="C00000"/>
                </a:solidFill>
              </a:rPr>
              <a:t>Antibody </a:t>
            </a:r>
            <a:endParaRPr lang="en-US" dirty="0" smtClean="0">
              <a:solidFill>
                <a:srgbClr val="C00000"/>
              </a:solidFill>
            </a:endParaRPr>
          </a:p>
          <a:p>
            <a:pPr lvl="0">
              <a:spcBef>
                <a:spcPts val="0"/>
              </a:spcBef>
              <a:buNone/>
            </a:pPr>
            <a:r>
              <a:rPr lang="en" dirty="0" smtClean="0">
                <a:solidFill>
                  <a:srgbClr val="C00000"/>
                </a:solidFill>
              </a:rPr>
              <a:t>modification</a:t>
            </a:r>
            <a:endParaRPr lang="en" dirty="0">
              <a:solidFill>
                <a:srgbClr val="C00000"/>
              </a:solidFill>
            </a:endParaRPr>
          </a:p>
        </p:txBody>
      </p:sp>
    </p:spTree>
    <p:extLst>
      <p:ext uri="{BB962C8B-B14F-4D97-AF65-F5344CB8AC3E}">
        <p14:creationId xmlns:p14="http://schemas.microsoft.com/office/powerpoint/2010/main" val="835732182"/>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12177"/>
            <a:ext cx="8520600" cy="944700"/>
          </a:xfrm>
          <a:prstGeom prst="rect">
            <a:avLst/>
          </a:prstGeom>
        </p:spPr>
        <p:txBody>
          <a:bodyPr lIns="91425" tIns="91425" rIns="91425" bIns="91425" anchor="t" anchorCtr="0">
            <a:noAutofit/>
          </a:bodyPr>
          <a:lstStyle/>
          <a:p>
            <a:pPr lvl="0" algn="ctr">
              <a:spcBef>
                <a:spcPts val="0"/>
              </a:spcBef>
              <a:buNone/>
            </a:pPr>
            <a:r>
              <a:rPr lang="en"/>
              <a:t>What are FET biosensors and how do they work?</a:t>
            </a:r>
          </a:p>
        </p:txBody>
      </p:sp>
      <p:pic>
        <p:nvPicPr>
          <p:cNvPr id="83" name="Shape 83"/>
          <p:cNvPicPr preferRelativeResize="0"/>
          <p:nvPr/>
        </p:nvPicPr>
        <p:blipFill>
          <a:blip r:embed="rId3">
            <a:alphaModFix/>
          </a:blip>
          <a:stretch>
            <a:fillRect/>
          </a:stretch>
        </p:blipFill>
        <p:spPr>
          <a:xfrm rot="-692293">
            <a:off x="3907304" y="1263098"/>
            <a:ext cx="2467241" cy="1819903"/>
          </a:xfrm>
          <a:prstGeom prst="rect">
            <a:avLst/>
          </a:prstGeom>
          <a:noFill/>
          <a:ln>
            <a:noFill/>
          </a:ln>
        </p:spPr>
      </p:pic>
      <p:cxnSp>
        <p:nvCxnSpPr>
          <p:cNvPr id="84" name="Shape 84"/>
          <p:cNvCxnSpPr>
            <a:endCxn id="85" idx="5"/>
          </p:cNvCxnSpPr>
          <p:nvPr/>
        </p:nvCxnSpPr>
        <p:spPr>
          <a:xfrm>
            <a:off x="4879119" y="2139383"/>
            <a:ext cx="1739399" cy="1343100"/>
          </a:xfrm>
          <a:prstGeom prst="straightConnector1">
            <a:avLst/>
          </a:prstGeom>
          <a:noFill/>
          <a:ln w="19050" cap="flat" cmpd="sng">
            <a:solidFill>
              <a:srgbClr val="3D85C6"/>
            </a:solidFill>
            <a:prstDash val="solid"/>
            <a:round/>
            <a:headEnd type="none" w="lg" len="lg"/>
            <a:tailEnd type="none" w="lg" len="lg"/>
          </a:ln>
        </p:spPr>
      </p:cxnSp>
      <p:cxnSp>
        <p:nvCxnSpPr>
          <p:cNvPr id="86" name="Shape 86"/>
          <p:cNvCxnSpPr/>
          <p:nvPr/>
        </p:nvCxnSpPr>
        <p:spPr>
          <a:xfrm flipV="1">
            <a:off x="4879119" y="1927600"/>
            <a:ext cx="2071081" cy="200400"/>
          </a:xfrm>
          <a:prstGeom prst="straightConnector1">
            <a:avLst/>
          </a:prstGeom>
          <a:noFill/>
          <a:ln w="19050" cap="flat" cmpd="sng">
            <a:solidFill>
              <a:srgbClr val="3D85C6"/>
            </a:solidFill>
            <a:prstDash val="solid"/>
            <a:round/>
            <a:headEnd type="none" w="lg" len="lg"/>
            <a:tailEnd type="none" w="lg" len="lg"/>
          </a:ln>
        </p:spPr>
      </p:cxnSp>
      <p:pic>
        <p:nvPicPr>
          <p:cNvPr id="87" name="Shape 87"/>
          <p:cNvPicPr preferRelativeResize="0"/>
          <p:nvPr/>
        </p:nvPicPr>
        <p:blipFill rotWithShape="1">
          <a:blip r:embed="rId4">
            <a:alphaModFix/>
          </a:blip>
          <a:srcRect l="9774" t="49080" r="57663" b="12120"/>
          <a:stretch/>
        </p:blipFill>
        <p:spPr>
          <a:xfrm>
            <a:off x="344375" y="4209500"/>
            <a:ext cx="1807500" cy="1647900"/>
          </a:xfrm>
          <a:prstGeom prst="ellipse">
            <a:avLst/>
          </a:prstGeom>
          <a:noFill/>
          <a:ln>
            <a:noFill/>
          </a:ln>
        </p:spPr>
      </p:pic>
      <p:sp>
        <p:nvSpPr>
          <p:cNvPr id="85" name="Shape 85"/>
          <p:cNvSpPr/>
          <p:nvPr/>
        </p:nvSpPr>
        <p:spPr>
          <a:xfrm rot="5400000">
            <a:off x="6292425" y="1838450"/>
            <a:ext cx="1984800" cy="1884600"/>
          </a:xfrm>
          <a:prstGeom prst="ellipse">
            <a:avLst/>
          </a:prstGeom>
          <a:solidFill>
            <a:srgbClr val="CFE2F3"/>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rot="6162563">
            <a:off x="6610293" y="2287398"/>
            <a:ext cx="216812" cy="757745"/>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89" name="Shape 89"/>
          <p:cNvPicPr preferRelativeResize="0"/>
          <p:nvPr/>
        </p:nvPicPr>
        <p:blipFill rotWithShape="1">
          <a:blip r:embed="rId4">
            <a:alphaModFix/>
          </a:blip>
          <a:srcRect l="59356" t="48828" r="8081" b="12372"/>
          <a:stretch/>
        </p:blipFill>
        <p:spPr>
          <a:xfrm>
            <a:off x="3372412" y="4209500"/>
            <a:ext cx="1730700" cy="1647900"/>
          </a:xfrm>
          <a:prstGeom prst="ellipse">
            <a:avLst/>
          </a:prstGeom>
          <a:noFill/>
          <a:ln>
            <a:noFill/>
          </a:ln>
        </p:spPr>
      </p:pic>
      <p:cxnSp>
        <p:nvCxnSpPr>
          <p:cNvPr id="90" name="Shape 90"/>
          <p:cNvCxnSpPr/>
          <p:nvPr/>
        </p:nvCxnSpPr>
        <p:spPr>
          <a:xfrm rot="10800000" flipH="1">
            <a:off x="2280350" y="5022050"/>
            <a:ext cx="913500" cy="22800"/>
          </a:xfrm>
          <a:prstGeom prst="straightConnector1">
            <a:avLst/>
          </a:prstGeom>
          <a:noFill/>
          <a:ln w="76200" cap="flat" cmpd="sng">
            <a:solidFill>
              <a:schemeClr val="dk2"/>
            </a:solidFill>
            <a:prstDash val="solid"/>
            <a:round/>
            <a:headEnd type="none" w="lg" len="lg"/>
            <a:tailEnd type="triangle" w="lg" len="lg"/>
          </a:ln>
        </p:spPr>
      </p:cxnSp>
      <p:pic>
        <p:nvPicPr>
          <p:cNvPr id="91" name="Shape 91"/>
          <p:cNvPicPr preferRelativeResize="0"/>
          <p:nvPr/>
        </p:nvPicPr>
        <p:blipFill rotWithShape="1">
          <a:blip r:embed="rId5">
            <a:alphaModFix/>
          </a:blip>
          <a:srcRect l="57758" t="2076" r="5848" b="52979"/>
          <a:stretch/>
        </p:blipFill>
        <p:spPr>
          <a:xfrm>
            <a:off x="6167900" y="4209475"/>
            <a:ext cx="2393400" cy="1746300"/>
          </a:xfrm>
          <a:prstGeom prst="rect">
            <a:avLst/>
          </a:prstGeom>
          <a:noFill/>
          <a:ln>
            <a:noFill/>
          </a:ln>
        </p:spPr>
      </p:pic>
      <p:sp>
        <p:nvSpPr>
          <p:cNvPr id="92" name="Shape 92"/>
          <p:cNvSpPr txBox="1"/>
          <p:nvPr/>
        </p:nvSpPr>
        <p:spPr>
          <a:xfrm>
            <a:off x="4568575" y="3240064"/>
            <a:ext cx="15459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Source and drain electrodes</a:t>
            </a:r>
          </a:p>
        </p:txBody>
      </p:sp>
      <p:sp>
        <p:nvSpPr>
          <p:cNvPr id="93" name="Shape 93"/>
          <p:cNvSpPr txBox="1"/>
          <p:nvPr/>
        </p:nvSpPr>
        <p:spPr>
          <a:xfrm>
            <a:off x="7663500" y="1302587"/>
            <a:ext cx="1071000" cy="7272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CC0000"/>
                </a:solidFill>
              </a:rPr>
              <a:t>Gate electrode pair</a:t>
            </a:r>
          </a:p>
        </p:txBody>
      </p:sp>
      <p:sp>
        <p:nvSpPr>
          <p:cNvPr id="94" name="Shape 94"/>
          <p:cNvSpPr txBox="1"/>
          <p:nvPr/>
        </p:nvSpPr>
        <p:spPr>
          <a:xfrm>
            <a:off x="6278175" y="1197375"/>
            <a:ext cx="1534800" cy="343800"/>
          </a:xfrm>
          <a:prstGeom prst="rect">
            <a:avLst/>
          </a:prstGeom>
          <a:noFill/>
          <a:ln>
            <a:noFill/>
          </a:ln>
        </p:spPr>
        <p:txBody>
          <a:bodyPr lIns="91425" tIns="91425" rIns="91425" bIns="91425" anchor="t" anchorCtr="0">
            <a:noAutofit/>
          </a:bodyPr>
          <a:lstStyle/>
          <a:p>
            <a:pPr lvl="0">
              <a:spcBef>
                <a:spcPts val="0"/>
              </a:spcBef>
              <a:buNone/>
            </a:pPr>
            <a:r>
              <a:rPr lang="en">
                <a:solidFill>
                  <a:srgbClr val="CC0000"/>
                </a:solidFill>
              </a:rPr>
              <a:t>Silicon nanowire</a:t>
            </a:r>
          </a:p>
        </p:txBody>
      </p:sp>
      <p:cxnSp>
        <p:nvCxnSpPr>
          <p:cNvPr id="95" name="Shape 95"/>
          <p:cNvCxnSpPr>
            <a:endCxn id="96" idx="2"/>
          </p:cNvCxnSpPr>
          <p:nvPr/>
        </p:nvCxnSpPr>
        <p:spPr>
          <a:xfrm rot="10800000" flipH="1">
            <a:off x="789425" y="4936700"/>
            <a:ext cx="405600" cy="589200"/>
          </a:xfrm>
          <a:prstGeom prst="straightConnector1">
            <a:avLst/>
          </a:prstGeom>
          <a:noFill/>
          <a:ln w="19050" cap="flat" cmpd="sng">
            <a:solidFill>
              <a:srgbClr val="FF0000"/>
            </a:solidFill>
            <a:prstDash val="solid"/>
            <a:round/>
            <a:headEnd type="triangle" w="lg" len="lg"/>
            <a:tailEnd type="none" w="lg" len="lg"/>
          </a:ln>
        </p:spPr>
      </p:cxnSp>
      <p:cxnSp>
        <p:nvCxnSpPr>
          <p:cNvPr id="97" name="Shape 97"/>
          <p:cNvCxnSpPr>
            <a:endCxn id="96" idx="2"/>
          </p:cNvCxnSpPr>
          <p:nvPr/>
        </p:nvCxnSpPr>
        <p:spPr>
          <a:xfrm rot="10800000">
            <a:off x="1195025" y="4936700"/>
            <a:ext cx="401700" cy="518400"/>
          </a:xfrm>
          <a:prstGeom prst="straightConnector1">
            <a:avLst/>
          </a:prstGeom>
          <a:noFill/>
          <a:ln w="19050" cap="flat" cmpd="sng">
            <a:solidFill>
              <a:srgbClr val="FF0000"/>
            </a:solidFill>
            <a:prstDash val="solid"/>
            <a:round/>
            <a:headEnd type="triangle" w="lg" len="lg"/>
            <a:tailEnd type="none" w="lg" len="lg"/>
          </a:ln>
        </p:spPr>
      </p:cxnSp>
      <p:sp>
        <p:nvSpPr>
          <p:cNvPr id="98" name="Shape 98"/>
          <p:cNvSpPr txBox="1"/>
          <p:nvPr/>
        </p:nvSpPr>
        <p:spPr>
          <a:xfrm>
            <a:off x="3305750" y="6024701"/>
            <a:ext cx="2113800" cy="589200"/>
          </a:xfrm>
          <a:prstGeom prst="rect">
            <a:avLst/>
          </a:prstGeom>
          <a:noFill/>
          <a:ln>
            <a:noFill/>
          </a:ln>
        </p:spPr>
        <p:txBody>
          <a:bodyPr lIns="91425" tIns="91425" rIns="91425" bIns="91425" anchor="t" anchorCtr="0">
            <a:noAutofit/>
          </a:bodyPr>
          <a:lstStyle/>
          <a:p>
            <a:pPr lvl="0">
              <a:spcBef>
                <a:spcPts val="0"/>
              </a:spcBef>
              <a:buNone/>
            </a:pPr>
            <a:r>
              <a:rPr lang="en"/>
              <a:t>Antigen recognition and binding events occur</a:t>
            </a:r>
          </a:p>
        </p:txBody>
      </p:sp>
      <p:sp>
        <p:nvSpPr>
          <p:cNvPr id="99" name="Shape 99"/>
          <p:cNvSpPr txBox="1"/>
          <p:nvPr/>
        </p:nvSpPr>
        <p:spPr>
          <a:xfrm>
            <a:off x="384975" y="6024697"/>
            <a:ext cx="2042400" cy="589200"/>
          </a:xfrm>
          <a:prstGeom prst="rect">
            <a:avLst/>
          </a:prstGeom>
          <a:noFill/>
          <a:ln>
            <a:noFill/>
          </a:ln>
        </p:spPr>
        <p:txBody>
          <a:bodyPr lIns="91425" tIns="91425" rIns="91425" bIns="91425" anchor="t" anchorCtr="0">
            <a:noAutofit/>
          </a:bodyPr>
          <a:lstStyle/>
          <a:p>
            <a:pPr lvl="0">
              <a:spcBef>
                <a:spcPts val="0"/>
              </a:spcBef>
              <a:buNone/>
            </a:pPr>
            <a:r>
              <a:rPr lang="en"/>
              <a:t>Antibody modification of electrode gates</a:t>
            </a:r>
          </a:p>
        </p:txBody>
      </p:sp>
      <p:sp>
        <p:nvSpPr>
          <p:cNvPr id="100" name="Shape 100"/>
          <p:cNvSpPr/>
          <p:nvPr/>
        </p:nvSpPr>
        <p:spPr>
          <a:xfrm rot="-9758047">
            <a:off x="7241613" y="2071459"/>
            <a:ext cx="86440" cy="1418585"/>
          </a:xfrm>
          <a:prstGeom prst="can">
            <a:avLst>
              <a:gd name="adj" fmla="val 116470"/>
            </a:avLst>
          </a:prstGeom>
          <a:solidFill>
            <a:srgbClr val="3C78D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1" name="Shape 101"/>
          <p:cNvCxnSpPr>
            <a:stCxn id="100" idx="3"/>
            <a:endCxn id="94" idx="2"/>
          </p:cNvCxnSpPr>
          <p:nvPr/>
        </p:nvCxnSpPr>
        <p:spPr>
          <a:xfrm rot="10800000">
            <a:off x="7045433" y="1541302"/>
            <a:ext cx="452100" cy="562800"/>
          </a:xfrm>
          <a:prstGeom prst="straightConnector1">
            <a:avLst/>
          </a:prstGeom>
          <a:noFill/>
          <a:ln w="19050" cap="flat" cmpd="sng">
            <a:solidFill>
              <a:srgbClr val="FF0000"/>
            </a:solidFill>
            <a:prstDash val="solid"/>
            <a:round/>
            <a:headEnd type="triangle" w="lg" len="lg"/>
            <a:tailEnd type="none" w="lg" len="lg"/>
          </a:ln>
        </p:spPr>
      </p:cxnSp>
      <p:cxnSp>
        <p:nvCxnSpPr>
          <p:cNvPr id="102" name="Shape 102"/>
          <p:cNvCxnSpPr/>
          <p:nvPr/>
        </p:nvCxnSpPr>
        <p:spPr>
          <a:xfrm>
            <a:off x="5264606" y="5041250"/>
            <a:ext cx="921900" cy="3600"/>
          </a:xfrm>
          <a:prstGeom prst="straightConnector1">
            <a:avLst/>
          </a:prstGeom>
          <a:noFill/>
          <a:ln w="76200" cap="flat" cmpd="sng">
            <a:solidFill>
              <a:schemeClr val="dk2"/>
            </a:solidFill>
            <a:prstDash val="solid"/>
            <a:round/>
            <a:headEnd type="none" w="lg" len="lg"/>
            <a:tailEnd type="triangle" w="lg" len="lg"/>
          </a:ln>
        </p:spPr>
      </p:cxnSp>
      <p:sp>
        <p:nvSpPr>
          <p:cNvPr id="103" name="Shape 103"/>
          <p:cNvSpPr txBox="1"/>
          <p:nvPr/>
        </p:nvSpPr>
        <p:spPr>
          <a:xfrm>
            <a:off x="6297925" y="5955700"/>
            <a:ext cx="2501700" cy="727200"/>
          </a:xfrm>
          <a:prstGeom prst="rect">
            <a:avLst/>
          </a:prstGeom>
          <a:noFill/>
          <a:ln>
            <a:noFill/>
          </a:ln>
        </p:spPr>
        <p:txBody>
          <a:bodyPr lIns="91425" tIns="91425" rIns="91425" bIns="91425" anchor="t" anchorCtr="0">
            <a:noAutofit/>
          </a:bodyPr>
          <a:lstStyle/>
          <a:p>
            <a:pPr lvl="0" rtl="0">
              <a:spcBef>
                <a:spcPts val="0"/>
              </a:spcBef>
              <a:buNone/>
            </a:pPr>
            <a:r>
              <a:rPr lang="en"/>
              <a:t>Signal change occurs when antigen flow is introduced </a:t>
            </a:r>
          </a:p>
        </p:txBody>
      </p:sp>
      <p:pic>
        <p:nvPicPr>
          <p:cNvPr id="104" name="Shape 104"/>
          <p:cNvPicPr preferRelativeResize="0"/>
          <p:nvPr/>
        </p:nvPicPr>
        <p:blipFill rotWithShape="1">
          <a:blip r:embed="rId6">
            <a:alphaModFix/>
          </a:blip>
          <a:srcRect l="39809" t="32797" r="33562" b="35381"/>
          <a:stretch/>
        </p:blipFill>
        <p:spPr>
          <a:xfrm>
            <a:off x="478599" y="1034725"/>
            <a:ext cx="2781399" cy="2493000"/>
          </a:xfrm>
          <a:prstGeom prst="rect">
            <a:avLst/>
          </a:prstGeom>
          <a:noFill/>
          <a:ln>
            <a:noFill/>
          </a:ln>
        </p:spPr>
      </p:pic>
      <p:sp>
        <p:nvSpPr>
          <p:cNvPr id="105" name="Shape 105"/>
          <p:cNvSpPr/>
          <p:nvPr/>
        </p:nvSpPr>
        <p:spPr>
          <a:xfrm rot="6159005">
            <a:off x="7313095" y="1587873"/>
            <a:ext cx="138358" cy="1705880"/>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rot="6161499">
            <a:off x="7126706" y="2280912"/>
            <a:ext cx="148836" cy="1719647"/>
          </a:xfrm>
          <a:prstGeom prst="cube">
            <a:avLst>
              <a:gd name="adj" fmla="val 13886"/>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7" name="Shape 107"/>
          <p:cNvCxnSpPr/>
          <p:nvPr/>
        </p:nvCxnSpPr>
        <p:spPr>
          <a:xfrm rot="10800000" flipH="1">
            <a:off x="7915543" y="2142708"/>
            <a:ext cx="299100" cy="712500"/>
          </a:xfrm>
          <a:prstGeom prst="straightConnector1">
            <a:avLst/>
          </a:prstGeom>
          <a:noFill/>
          <a:ln w="19050" cap="flat" cmpd="sng">
            <a:solidFill>
              <a:srgbClr val="FF0000"/>
            </a:solidFill>
            <a:prstDash val="solid"/>
            <a:round/>
            <a:headEnd type="triangle" w="lg" len="lg"/>
            <a:tailEnd type="none" w="lg" len="lg"/>
          </a:ln>
        </p:spPr>
      </p:cxnSp>
      <p:cxnSp>
        <p:nvCxnSpPr>
          <p:cNvPr id="108" name="Shape 108"/>
          <p:cNvCxnSpPr/>
          <p:nvPr/>
        </p:nvCxnSpPr>
        <p:spPr>
          <a:xfrm rot="10800000" flipH="1">
            <a:off x="7021825" y="2128000"/>
            <a:ext cx="1222800" cy="496200"/>
          </a:xfrm>
          <a:prstGeom prst="straightConnector1">
            <a:avLst/>
          </a:prstGeom>
          <a:noFill/>
          <a:ln w="19050" cap="flat" cmpd="sng">
            <a:solidFill>
              <a:srgbClr val="FF0000"/>
            </a:solidFill>
            <a:prstDash val="solid"/>
            <a:round/>
            <a:headEnd type="triangle" w="lg" len="lg"/>
            <a:tailEnd type="none" w="lg" len="lg"/>
          </a:ln>
        </p:spPr>
      </p:cxnSp>
      <p:sp>
        <p:nvSpPr>
          <p:cNvPr id="109" name="Shape 109"/>
          <p:cNvSpPr/>
          <p:nvPr/>
        </p:nvSpPr>
        <p:spPr>
          <a:xfrm rot="6162563">
            <a:off x="7767269" y="2534733"/>
            <a:ext cx="216812" cy="723383"/>
          </a:xfrm>
          <a:prstGeom prst="cube">
            <a:avLst>
              <a:gd name="adj" fmla="val 13886"/>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10" name="Shape 110"/>
          <p:cNvCxnSpPr>
            <a:stCxn id="105" idx="3"/>
            <a:endCxn id="92" idx="0"/>
          </p:cNvCxnSpPr>
          <p:nvPr/>
        </p:nvCxnSpPr>
        <p:spPr>
          <a:xfrm flipH="1">
            <a:off x="5341378" y="2259840"/>
            <a:ext cx="1207500" cy="980100"/>
          </a:xfrm>
          <a:prstGeom prst="straightConnector1">
            <a:avLst/>
          </a:prstGeom>
          <a:noFill/>
          <a:ln w="19050" cap="flat" cmpd="sng">
            <a:solidFill>
              <a:srgbClr val="FF0000"/>
            </a:solidFill>
            <a:prstDash val="solid"/>
            <a:round/>
            <a:headEnd type="triangle" w="lg" len="lg"/>
            <a:tailEnd type="none" w="lg" len="lg"/>
          </a:ln>
        </p:spPr>
      </p:cxnSp>
      <p:cxnSp>
        <p:nvCxnSpPr>
          <p:cNvPr id="111" name="Shape 111"/>
          <p:cNvCxnSpPr>
            <a:stCxn id="106" idx="3"/>
            <a:endCxn id="92" idx="0"/>
          </p:cNvCxnSpPr>
          <p:nvPr/>
        </p:nvCxnSpPr>
        <p:spPr>
          <a:xfrm flipH="1">
            <a:off x="5341445" y="2957704"/>
            <a:ext cx="1019700" cy="282300"/>
          </a:xfrm>
          <a:prstGeom prst="straightConnector1">
            <a:avLst/>
          </a:prstGeom>
          <a:noFill/>
          <a:ln w="19050" cap="flat" cmpd="sng">
            <a:solidFill>
              <a:srgbClr val="FF0000"/>
            </a:solidFill>
            <a:prstDash val="solid"/>
            <a:round/>
            <a:headEnd type="triangle" w="lg" len="lg"/>
            <a:tailEnd type="none" w="lg" len="lg"/>
          </a:ln>
        </p:spPr>
      </p:cxnSp>
      <p:sp>
        <p:nvSpPr>
          <p:cNvPr id="96" name="Shape 96"/>
          <p:cNvSpPr txBox="1"/>
          <p:nvPr/>
        </p:nvSpPr>
        <p:spPr>
          <a:xfrm>
            <a:off x="405725" y="4418300"/>
            <a:ext cx="1578600" cy="5184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CC0000"/>
                </a:solidFill>
              </a:rPr>
              <a:t>Gate electrode pair</a:t>
            </a:r>
          </a:p>
        </p:txBody>
      </p:sp>
      <p:sp>
        <p:nvSpPr>
          <p:cNvPr id="112" name="Shape 112"/>
          <p:cNvSpPr txBox="1"/>
          <p:nvPr/>
        </p:nvSpPr>
        <p:spPr>
          <a:xfrm>
            <a:off x="2307650" y="5669400"/>
            <a:ext cx="913500" cy="6240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CC0000"/>
                </a:solidFill>
              </a:rPr>
              <a:t>Silicon </a:t>
            </a:r>
          </a:p>
          <a:p>
            <a:pPr lvl="0" algn="ctr" rtl="0">
              <a:spcBef>
                <a:spcPts val="0"/>
              </a:spcBef>
              <a:buNone/>
            </a:pPr>
            <a:r>
              <a:rPr lang="en">
                <a:solidFill>
                  <a:srgbClr val="CC0000"/>
                </a:solidFill>
              </a:rPr>
              <a:t>nanowire</a:t>
            </a:r>
          </a:p>
        </p:txBody>
      </p:sp>
      <p:cxnSp>
        <p:nvCxnSpPr>
          <p:cNvPr id="113" name="Shape 113"/>
          <p:cNvCxnSpPr>
            <a:endCxn id="112" idx="1"/>
          </p:cNvCxnSpPr>
          <p:nvPr/>
        </p:nvCxnSpPr>
        <p:spPr>
          <a:xfrm>
            <a:off x="1331450" y="5498400"/>
            <a:ext cx="976200" cy="483000"/>
          </a:xfrm>
          <a:prstGeom prst="straightConnector1">
            <a:avLst/>
          </a:prstGeom>
          <a:noFill/>
          <a:ln w="19050" cap="flat" cmpd="sng">
            <a:solidFill>
              <a:srgbClr val="FF0000"/>
            </a:solidFill>
            <a:prstDash val="solid"/>
            <a:round/>
            <a:headEnd type="triangle" w="lg" len="lg"/>
            <a:tailEnd type="none" w="lg" len="lg"/>
          </a:ln>
        </p:spPr>
      </p:cxnSp>
      <p:cxnSp>
        <p:nvCxnSpPr>
          <p:cNvPr id="114" name="Shape 114"/>
          <p:cNvCxnSpPr>
            <a:endCxn id="112" idx="3"/>
          </p:cNvCxnSpPr>
          <p:nvPr/>
        </p:nvCxnSpPr>
        <p:spPr>
          <a:xfrm flipH="1">
            <a:off x="3221150" y="5504400"/>
            <a:ext cx="884700" cy="477000"/>
          </a:xfrm>
          <a:prstGeom prst="straightConnector1">
            <a:avLst/>
          </a:prstGeom>
          <a:noFill/>
          <a:ln w="19050" cap="flat" cmpd="sng">
            <a:solidFill>
              <a:srgbClr val="FF0000"/>
            </a:solidFill>
            <a:prstDash val="solid"/>
            <a:round/>
            <a:headEnd type="triangle" w="lg" len="lg"/>
            <a:tailEnd type="none" w="lg" len="lg"/>
          </a:ln>
        </p:spPr>
      </p:cxnSp>
      <p:sp>
        <p:nvSpPr>
          <p:cNvPr id="115" name="Shape 115"/>
          <p:cNvSpPr txBox="1"/>
          <p:nvPr/>
        </p:nvSpPr>
        <p:spPr>
          <a:xfrm>
            <a:off x="580675" y="1542800"/>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Gate 2</a:t>
            </a:r>
          </a:p>
        </p:txBody>
      </p:sp>
      <p:sp>
        <p:nvSpPr>
          <p:cNvPr id="116" name="Shape 116"/>
          <p:cNvSpPr txBox="1"/>
          <p:nvPr/>
        </p:nvSpPr>
        <p:spPr>
          <a:xfrm>
            <a:off x="2233425" y="24883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dirty="0">
                <a:solidFill>
                  <a:srgbClr val="FFFFFF"/>
                </a:solidFill>
                <a:latin typeface="Calibri"/>
                <a:ea typeface="Calibri"/>
                <a:cs typeface="Calibri"/>
                <a:sym typeface="Calibri"/>
              </a:rPr>
              <a:t>Gate 1</a:t>
            </a:r>
          </a:p>
        </p:txBody>
      </p:sp>
      <p:sp>
        <p:nvSpPr>
          <p:cNvPr id="117" name="Shape 117"/>
          <p:cNvSpPr txBox="1"/>
          <p:nvPr/>
        </p:nvSpPr>
        <p:spPr>
          <a:xfrm>
            <a:off x="2356550" y="1573300"/>
            <a:ext cx="837300" cy="4830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Source</a:t>
            </a:r>
          </a:p>
        </p:txBody>
      </p:sp>
      <p:sp>
        <p:nvSpPr>
          <p:cNvPr id="118" name="Shape 118"/>
          <p:cNvSpPr txBox="1"/>
          <p:nvPr/>
        </p:nvSpPr>
        <p:spPr>
          <a:xfrm>
            <a:off x="716625" y="2565412"/>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Drain</a:t>
            </a:r>
          </a:p>
        </p:txBody>
      </p:sp>
      <p:sp>
        <p:nvSpPr>
          <p:cNvPr id="119" name="Shape 119"/>
          <p:cNvSpPr txBox="1"/>
          <p:nvPr/>
        </p:nvSpPr>
        <p:spPr>
          <a:xfrm>
            <a:off x="1924525" y="28961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b="1">
                <a:solidFill>
                  <a:srgbClr val="FFFFFF"/>
                </a:solidFill>
                <a:latin typeface="Calibri"/>
                <a:ea typeface="Calibri"/>
                <a:cs typeface="Calibri"/>
                <a:sym typeface="Calibri"/>
              </a:rPr>
              <a:t> 40um</a:t>
            </a:r>
          </a:p>
        </p:txBody>
      </p:sp>
      <p:cxnSp>
        <p:nvCxnSpPr>
          <p:cNvPr id="120" name="Shape 120"/>
          <p:cNvCxnSpPr/>
          <p:nvPr/>
        </p:nvCxnSpPr>
        <p:spPr>
          <a:xfrm rot="10800000" flipH="1">
            <a:off x="1447925" y="3427475"/>
            <a:ext cx="1607100" cy="300"/>
          </a:xfrm>
          <a:prstGeom prst="straightConnector1">
            <a:avLst/>
          </a:prstGeom>
          <a:noFill/>
          <a:ln w="76200" cap="flat" cmpd="sng">
            <a:solidFill>
              <a:srgbClr val="FFFFFF"/>
            </a:solidFill>
            <a:prstDash val="solid"/>
            <a:round/>
            <a:headEnd type="none" w="lg" len="lg"/>
            <a:tailEnd type="none" w="lg" len="lg"/>
          </a:ln>
        </p:spPr>
      </p:cxnSp>
      <p:sp>
        <p:nvSpPr>
          <p:cNvPr id="121" name="Shape 121"/>
          <p:cNvSpPr txBox="1"/>
          <p:nvPr/>
        </p:nvSpPr>
        <p:spPr>
          <a:xfrm flipH="1">
            <a:off x="189976" y="3460337"/>
            <a:ext cx="3820800" cy="372600"/>
          </a:xfrm>
          <a:prstGeom prst="rect">
            <a:avLst/>
          </a:prstGeom>
          <a:noFill/>
          <a:ln>
            <a:noFill/>
          </a:ln>
        </p:spPr>
        <p:txBody>
          <a:bodyPr lIns="91425" tIns="91425" rIns="91425" bIns="91425" anchor="t" anchorCtr="0">
            <a:noAutofit/>
          </a:bodyPr>
          <a:lstStyle/>
          <a:p>
            <a:pPr lvl="0">
              <a:spcBef>
                <a:spcPts val="0"/>
              </a:spcBef>
              <a:buNone/>
            </a:pPr>
            <a:r>
              <a:rPr lang="en" sz="1800">
                <a:latin typeface="Calibri"/>
                <a:ea typeface="Calibri"/>
                <a:cs typeface="Calibri"/>
                <a:sym typeface="Calibri"/>
              </a:rPr>
              <a:t>Dimensions:  Silicon nanowire 30 nm in diameter,  gate gap distance is 2 um</a:t>
            </a:r>
          </a:p>
        </p:txBody>
      </p:sp>
    </p:spTree>
    <p:extLst>
      <p:ext uri="{BB962C8B-B14F-4D97-AF65-F5344CB8AC3E}">
        <p14:creationId xmlns:p14="http://schemas.microsoft.com/office/powerpoint/2010/main" val="1393433738"/>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What is </a:t>
            </a:r>
            <a:r>
              <a:rPr lang="en-US" dirty="0" smtClean="0"/>
              <a:t>a </a:t>
            </a:r>
            <a:r>
              <a:rPr lang="en" dirty="0" smtClean="0"/>
              <a:t>microfluidic</a:t>
            </a:r>
            <a:r>
              <a:rPr lang="en-US" dirty="0" smtClean="0"/>
              <a:t> system</a:t>
            </a:r>
            <a:r>
              <a:rPr lang="en" dirty="0" smtClean="0"/>
              <a:t> </a:t>
            </a:r>
            <a:r>
              <a:rPr lang="en" dirty="0"/>
              <a:t>and why is it useful?</a:t>
            </a:r>
          </a:p>
        </p:txBody>
      </p:sp>
      <p:sp>
        <p:nvSpPr>
          <p:cNvPr id="127" name="Shape 127"/>
          <p:cNvSpPr txBox="1">
            <a:spLocks noGrp="1"/>
          </p:cNvSpPr>
          <p:nvPr>
            <p:ph type="body" idx="1"/>
          </p:nvPr>
        </p:nvSpPr>
        <p:spPr>
          <a:xfrm>
            <a:off x="4409625" y="1356866"/>
            <a:ext cx="4461300" cy="4824300"/>
          </a:xfrm>
          <a:prstGeom prst="rect">
            <a:avLst/>
          </a:prstGeom>
        </p:spPr>
        <p:txBody>
          <a:bodyPr lIns="91425" tIns="91425" rIns="91425" bIns="91425" anchor="t" anchorCtr="0">
            <a:noAutofit/>
          </a:bodyPr>
          <a:lstStyle/>
          <a:p>
            <a:pPr marL="514350" lvl="0" indent="-285750" rtl="0">
              <a:spcBef>
                <a:spcPts val="0"/>
              </a:spcBef>
              <a:buFont typeface="Arial" charset="0"/>
              <a:buChar char="•"/>
            </a:pPr>
            <a:r>
              <a:rPr lang="en" dirty="0"/>
              <a:t>Microfluidics is a network of micro-sized channels that handle small </a:t>
            </a:r>
            <a:r>
              <a:rPr lang="en-US" dirty="0" smtClean="0"/>
              <a:t>fluid samples</a:t>
            </a:r>
            <a:endParaRPr lang="en" dirty="0"/>
          </a:p>
        </p:txBody>
      </p:sp>
      <p:pic>
        <p:nvPicPr>
          <p:cNvPr id="128" name="Shape 128"/>
          <p:cNvPicPr preferRelativeResize="0"/>
          <p:nvPr/>
        </p:nvPicPr>
        <p:blipFill rotWithShape="1">
          <a:blip r:embed="rId3">
            <a:alphaModFix amt="93000"/>
          </a:blip>
          <a:srcRect l="4031" t="42779" r="8326" b="22066"/>
          <a:stretch/>
        </p:blipFill>
        <p:spPr>
          <a:xfrm>
            <a:off x="457725" y="1536625"/>
            <a:ext cx="3748924" cy="2560324"/>
          </a:xfrm>
          <a:prstGeom prst="rect">
            <a:avLst/>
          </a:prstGeom>
          <a:noFill/>
          <a:ln>
            <a:noFill/>
          </a:ln>
        </p:spPr>
      </p:pic>
      <p:cxnSp>
        <p:nvCxnSpPr>
          <p:cNvPr id="129" name="Shape 129"/>
          <p:cNvCxnSpPr>
            <a:endCxn id="130" idx="1"/>
          </p:cNvCxnSpPr>
          <p:nvPr/>
        </p:nvCxnSpPr>
        <p:spPr>
          <a:xfrm rot="10800000" flipH="1">
            <a:off x="3181200" y="1967650"/>
            <a:ext cx="367800" cy="195300"/>
          </a:xfrm>
          <a:prstGeom prst="straightConnector1">
            <a:avLst/>
          </a:prstGeom>
          <a:noFill/>
          <a:ln w="28575" cap="flat" cmpd="sng">
            <a:solidFill>
              <a:srgbClr val="980000"/>
            </a:solidFill>
            <a:prstDash val="solid"/>
            <a:round/>
            <a:headEnd type="triangle" w="lg" len="lg"/>
            <a:tailEnd type="none" w="lg" len="lg"/>
          </a:ln>
        </p:spPr>
      </p:cxnSp>
      <p:sp>
        <p:nvSpPr>
          <p:cNvPr id="130" name="Shape 130"/>
          <p:cNvSpPr txBox="1"/>
          <p:nvPr/>
        </p:nvSpPr>
        <p:spPr>
          <a:xfrm>
            <a:off x="3549000" y="1699600"/>
            <a:ext cx="657600" cy="536100"/>
          </a:xfrm>
          <a:prstGeom prst="rect">
            <a:avLst/>
          </a:prstGeom>
          <a:noFill/>
          <a:ln>
            <a:noFill/>
          </a:ln>
        </p:spPr>
        <p:txBody>
          <a:bodyPr lIns="91425" tIns="91425" rIns="91425" bIns="91425" anchor="t" anchorCtr="0">
            <a:noAutofit/>
          </a:bodyPr>
          <a:lstStyle/>
          <a:p>
            <a:pPr lvl="0">
              <a:spcBef>
                <a:spcPts val="0"/>
              </a:spcBef>
              <a:buNone/>
            </a:pPr>
            <a:r>
              <a:rPr lang="en"/>
              <a:t>Inlets</a:t>
            </a:r>
          </a:p>
        </p:txBody>
      </p:sp>
      <p:cxnSp>
        <p:nvCxnSpPr>
          <p:cNvPr id="131" name="Shape 131"/>
          <p:cNvCxnSpPr>
            <a:endCxn id="132" idx="2"/>
          </p:cNvCxnSpPr>
          <p:nvPr/>
        </p:nvCxnSpPr>
        <p:spPr>
          <a:xfrm rot="10800000">
            <a:off x="1176762" y="2914558"/>
            <a:ext cx="310800" cy="245100"/>
          </a:xfrm>
          <a:prstGeom prst="straightConnector1">
            <a:avLst/>
          </a:prstGeom>
          <a:noFill/>
          <a:ln w="28575" cap="flat" cmpd="sng">
            <a:solidFill>
              <a:srgbClr val="980000"/>
            </a:solidFill>
            <a:prstDash val="solid"/>
            <a:round/>
            <a:headEnd type="triangle" w="lg" len="lg"/>
            <a:tailEnd type="none" w="lg" len="lg"/>
          </a:ln>
        </p:spPr>
      </p:cxnSp>
      <p:sp>
        <p:nvSpPr>
          <p:cNvPr id="132" name="Shape 132"/>
          <p:cNvSpPr txBox="1"/>
          <p:nvPr/>
        </p:nvSpPr>
        <p:spPr>
          <a:xfrm>
            <a:off x="707712" y="2378458"/>
            <a:ext cx="938100" cy="536100"/>
          </a:xfrm>
          <a:prstGeom prst="rect">
            <a:avLst/>
          </a:prstGeom>
          <a:noFill/>
          <a:ln>
            <a:noFill/>
          </a:ln>
        </p:spPr>
        <p:txBody>
          <a:bodyPr lIns="91425" tIns="91425" rIns="91425" bIns="91425" anchor="t" anchorCtr="0">
            <a:noAutofit/>
          </a:bodyPr>
          <a:lstStyle/>
          <a:p>
            <a:pPr lvl="0" rtl="0">
              <a:spcBef>
                <a:spcPts val="0"/>
              </a:spcBef>
              <a:buNone/>
            </a:pPr>
            <a:r>
              <a:rPr lang="en"/>
              <a:t>Outlet</a:t>
            </a:r>
          </a:p>
        </p:txBody>
      </p:sp>
      <p:cxnSp>
        <p:nvCxnSpPr>
          <p:cNvPr id="133" name="Shape 133"/>
          <p:cNvCxnSpPr/>
          <p:nvPr/>
        </p:nvCxnSpPr>
        <p:spPr>
          <a:xfrm>
            <a:off x="2362250" y="3205600"/>
            <a:ext cx="324900" cy="569100"/>
          </a:xfrm>
          <a:prstGeom prst="straightConnector1">
            <a:avLst/>
          </a:prstGeom>
          <a:noFill/>
          <a:ln w="28575" cap="flat" cmpd="sng">
            <a:solidFill>
              <a:srgbClr val="980000"/>
            </a:solidFill>
            <a:prstDash val="solid"/>
            <a:round/>
            <a:headEnd type="triangle" w="lg" len="lg"/>
            <a:tailEnd type="none" w="lg" len="lg"/>
          </a:ln>
        </p:spPr>
      </p:cxnSp>
      <p:sp>
        <p:nvSpPr>
          <p:cNvPr id="134" name="Shape 134"/>
          <p:cNvSpPr txBox="1"/>
          <p:nvPr/>
        </p:nvSpPr>
        <p:spPr>
          <a:xfrm>
            <a:off x="2687150" y="3691733"/>
            <a:ext cx="1683900" cy="536100"/>
          </a:xfrm>
          <a:prstGeom prst="rect">
            <a:avLst/>
          </a:prstGeom>
          <a:noFill/>
          <a:ln>
            <a:noFill/>
          </a:ln>
        </p:spPr>
        <p:txBody>
          <a:bodyPr lIns="91425" tIns="91425" rIns="91425" bIns="91425" anchor="t" anchorCtr="0">
            <a:noAutofit/>
          </a:bodyPr>
          <a:lstStyle/>
          <a:p>
            <a:pPr lvl="0" rtl="0">
              <a:spcBef>
                <a:spcPts val="0"/>
              </a:spcBef>
              <a:buNone/>
            </a:pPr>
            <a:r>
              <a:rPr lang="en"/>
              <a:t>Micro-channels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What is </a:t>
            </a:r>
            <a:r>
              <a:rPr lang="en-US" dirty="0" smtClean="0"/>
              <a:t>a </a:t>
            </a:r>
            <a:r>
              <a:rPr lang="en" dirty="0" smtClean="0"/>
              <a:t>microfluidic</a:t>
            </a:r>
            <a:r>
              <a:rPr lang="en-US" dirty="0" smtClean="0"/>
              <a:t> system</a:t>
            </a:r>
            <a:r>
              <a:rPr lang="en" dirty="0" smtClean="0"/>
              <a:t> </a:t>
            </a:r>
            <a:r>
              <a:rPr lang="en" dirty="0"/>
              <a:t>and why is it useful?</a:t>
            </a:r>
          </a:p>
        </p:txBody>
      </p:sp>
      <p:sp>
        <p:nvSpPr>
          <p:cNvPr id="127" name="Shape 127"/>
          <p:cNvSpPr txBox="1">
            <a:spLocks noGrp="1"/>
          </p:cNvSpPr>
          <p:nvPr>
            <p:ph type="body" idx="1"/>
          </p:nvPr>
        </p:nvSpPr>
        <p:spPr>
          <a:xfrm>
            <a:off x="4409625" y="1356866"/>
            <a:ext cx="4461300" cy="4824300"/>
          </a:xfrm>
          <a:prstGeom prst="rect">
            <a:avLst/>
          </a:prstGeom>
        </p:spPr>
        <p:txBody>
          <a:bodyPr lIns="91425" tIns="91425" rIns="91425" bIns="91425" anchor="t" anchorCtr="0">
            <a:noAutofit/>
          </a:bodyPr>
          <a:lstStyle/>
          <a:p>
            <a:pPr marL="514350" lvl="0" indent="-285750" rtl="0">
              <a:spcBef>
                <a:spcPts val="0"/>
              </a:spcBef>
              <a:buFont typeface="Arial" charset="0"/>
              <a:buChar char="•"/>
            </a:pPr>
            <a:r>
              <a:rPr lang="en" dirty="0"/>
              <a:t>Microfluidics is a network of micro-sized channels that handle small </a:t>
            </a:r>
            <a:r>
              <a:rPr lang="en-US" dirty="0" smtClean="0"/>
              <a:t>fluid samples</a:t>
            </a:r>
            <a:endParaRPr lang="en" dirty="0"/>
          </a:p>
          <a:p>
            <a:pPr marL="514350" lvl="0" indent="-285750" rtl="0">
              <a:spcBef>
                <a:spcPts val="0"/>
              </a:spcBef>
              <a:buFont typeface="Arial" charset="0"/>
              <a:buChar char="•"/>
            </a:pPr>
            <a:r>
              <a:rPr lang="en" dirty="0"/>
              <a:t>Used to mix, sort, and transfer </a:t>
            </a:r>
            <a:r>
              <a:rPr lang="en" dirty="0" smtClean="0"/>
              <a:t>fluids</a:t>
            </a:r>
            <a:endParaRPr lang="en" dirty="0"/>
          </a:p>
        </p:txBody>
      </p:sp>
      <p:pic>
        <p:nvPicPr>
          <p:cNvPr id="128" name="Shape 128"/>
          <p:cNvPicPr preferRelativeResize="0"/>
          <p:nvPr/>
        </p:nvPicPr>
        <p:blipFill rotWithShape="1">
          <a:blip r:embed="rId3">
            <a:alphaModFix amt="93000"/>
          </a:blip>
          <a:srcRect l="4031" t="42779" r="8326" b="22066"/>
          <a:stretch/>
        </p:blipFill>
        <p:spPr>
          <a:xfrm>
            <a:off x="457725" y="1536625"/>
            <a:ext cx="3748924" cy="2560324"/>
          </a:xfrm>
          <a:prstGeom prst="rect">
            <a:avLst/>
          </a:prstGeom>
          <a:noFill/>
          <a:ln>
            <a:noFill/>
          </a:ln>
        </p:spPr>
      </p:pic>
      <p:cxnSp>
        <p:nvCxnSpPr>
          <p:cNvPr id="129" name="Shape 129"/>
          <p:cNvCxnSpPr>
            <a:endCxn id="130" idx="1"/>
          </p:cNvCxnSpPr>
          <p:nvPr/>
        </p:nvCxnSpPr>
        <p:spPr>
          <a:xfrm rot="10800000" flipH="1">
            <a:off x="3181200" y="1967650"/>
            <a:ext cx="367800" cy="195300"/>
          </a:xfrm>
          <a:prstGeom prst="straightConnector1">
            <a:avLst/>
          </a:prstGeom>
          <a:noFill/>
          <a:ln w="28575" cap="flat" cmpd="sng">
            <a:solidFill>
              <a:srgbClr val="980000"/>
            </a:solidFill>
            <a:prstDash val="solid"/>
            <a:round/>
            <a:headEnd type="triangle" w="lg" len="lg"/>
            <a:tailEnd type="none" w="lg" len="lg"/>
          </a:ln>
        </p:spPr>
      </p:cxnSp>
      <p:sp>
        <p:nvSpPr>
          <p:cNvPr id="130" name="Shape 130"/>
          <p:cNvSpPr txBox="1"/>
          <p:nvPr/>
        </p:nvSpPr>
        <p:spPr>
          <a:xfrm>
            <a:off x="3549000" y="1699600"/>
            <a:ext cx="657600" cy="536100"/>
          </a:xfrm>
          <a:prstGeom prst="rect">
            <a:avLst/>
          </a:prstGeom>
          <a:noFill/>
          <a:ln>
            <a:noFill/>
          </a:ln>
        </p:spPr>
        <p:txBody>
          <a:bodyPr lIns="91425" tIns="91425" rIns="91425" bIns="91425" anchor="t" anchorCtr="0">
            <a:noAutofit/>
          </a:bodyPr>
          <a:lstStyle/>
          <a:p>
            <a:pPr lvl="0">
              <a:spcBef>
                <a:spcPts val="0"/>
              </a:spcBef>
              <a:buNone/>
            </a:pPr>
            <a:r>
              <a:rPr lang="en"/>
              <a:t>Inlets</a:t>
            </a:r>
          </a:p>
        </p:txBody>
      </p:sp>
      <p:cxnSp>
        <p:nvCxnSpPr>
          <p:cNvPr id="131" name="Shape 131"/>
          <p:cNvCxnSpPr>
            <a:endCxn id="132" idx="2"/>
          </p:cNvCxnSpPr>
          <p:nvPr/>
        </p:nvCxnSpPr>
        <p:spPr>
          <a:xfrm rot="10800000">
            <a:off x="1176762" y="2914558"/>
            <a:ext cx="310800" cy="245100"/>
          </a:xfrm>
          <a:prstGeom prst="straightConnector1">
            <a:avLst/>
          </a:prstGeom>
          <a:noFill/>
          <a:ln w="28575" cap="flat" cmpd="sng">
            <a:solidFill>
              <a:srgbClr val="980000"/>
            </a:solidFill>
            <a:prstDash val="solid"/>
            <a:round/>
            <a:headEnd type="triangle" w="lg" len="lg"/>
            <a:tailEnd type="none" w="lg" len="lg"/>
          </a:ln>
        </p:spPr>
      </p:cxnSp>
      <p:sp>
        <p:nvSpPr>
          <p:cNvPr id="132" name="Shape 132"/>
          <p:cNvSpPr txBox="1"/>
          <p:nvPr/>
        </p:nvSpPr>
        <p:spPr>
          <a:xfrm>
            <a:off x="707712" y="2378458"/>
            <a:ext cx="938100" cy="536100"/>
          </a:xfrm>
          <a:prstGeom prst="rect">
            <a:avLst/>
          </a:prstGeom>
          <a:noFill/>
          <a:ln>
            <a:noFill/>
          </a:ln>
        </p:spPr>
        <p:txBody>
          <a:bodyPr lIns="91425" tIns="91425" rIns="91425" bIns="91425" anchor="t" anchorCtr="0">
            <a:noAutofit/>
          </a:bodyPr>
          <a:lstStyle/>
          <a:p>
            <a:pPr lvl="0" rtl="0">
              <a:spcBef>
                <a:spcPts val="0"/>
              </a:spcBef>
              <a:buNone/>
            </a:pPr>
            <a:r>
              <a:rPr lang="en"/>
              <a:t>Outlet</a:t>
            </a:r>
          </a:p>
        </p:txBody>
      </p:sp>
      <p:cxnSp>
        <p:nvCxnSpPr>
          <p:cNvPr id="133" name="Shape 133"/>
          <p:cNvCxnSpPr/>
          <p:nvPr/>
        </p:nvCxnSpPr>
        <p:spPr>
          <a:xfrm>
            <a:off x="2362250" y="3205600"/>
            <a:ext cx="324900" cy="569100"/>
          </a:xfrm>
          <a:prstGeom prst="straightConnector1">
            <a:avLst/>
          </a:prstGeom>
          <a:noFill/>
          <a:ln w="28575" cap="flat" cmpd="sng">
            <a:solidFill>
              <a:srgbClr val="980000"/>
            </a:solidFill>
            <a:prstDash val="solid"/>
            <a:round/>
            <a:headEnd type="triangle" w="lg" len="lg"/>
            <a:tailEnd type="none" w="lg" len="lg"/>
          </a:ln>
        </p:spPr>
      </p:cxnSp>
      <p:sp>
        <p:nvSpPr>
          <p:cNvPr id="134" name="Shape 134"/>
          <p:cNvSpPr txBox="1"/>
          <p:nvPr/>
        </p:nvSpPr>
        <p:spPr>
          <a:xfrm>
            <a:off x="2687150" y="3691733"/>
            <a:ext cx="1683900" cy="536100"/>
          </a:xfrm>
          <a:prstGeom prst="rect">
            <a:avLst/>
          </a:prstGeom>
          <a:noFill/>
          <a:ln>
            <a:noFill/>
          </a:ln>
        </p:spPr>
        <p:txBody>
          <a:bodyPr lIns="91425" tIns="91425" rIns="91425" bIns="91425" anchor="t" anchorCtr="0">
            <a:noAutofit/>
          </a:bodyPr>
          <a:lstStyle/>
          <a:p>
            <a:pPr lvl="0" rtl="0">
              <a:spcBef>
                <a:spcPts val="0"/>
              </a:spcBef>
              <a:buNone/>
            </a:pPr>
            <a:r>
              <a:rPr lang="en"/>
              <a:t>Micro-channels</a:t>
            </a:r>
          </a:p>
        </p:txBody>
      </p:sp>
    </p:spTree>
    <p:extLst>
      <p:ext uri="{BB962C8B-B14F-4D97-AF65-F5344CB8AC3E}">
        <p14:creationId xmlns:p14="http://schemas.microsoft.com/office/powerpoint/2010/main" val="1467541492"/>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What is </a:t>
            </a:r>
            <a:r>
              <a:rPr lang="en-US" dirty="0" smtClean="0"/>
              <a:t>a </a:t>
            </a:r>
            <a:r>
              <a:rPr lang="en" dirty="0" smtClean="0"/>
              <a:t>microfluidic</a:t>
            </a:r>
            <a:r>
              <a:rPr lang="en-US" dirty="0" smtClean="0"/>
              <a:t> system</a:t>
            </a:r>
            <a:r>
              <a:rPr lang="en" dirty="0" smtClean="0"/>
              <a:t> </a:t>
            </a:r>
            <a:r>
              <a:rPr lang="en" dirty="0"/>
              <a:t>and why is it useful?</a:t>
            </a:r>
          </a:p>
        </p:txBody>
      </p:sp>
      <p:sp>
        <p:nvSpPr>
          <p:cNvPr id="127" name="Shape 127"/>
          <p:cNvSpPr txBox="1">
            <a:spLocks noGrp="1"/>
          </p:cNvSpPr>
          <p:nvPr>
            <p:ph type="body" idx="1"/>
          </p:nvPr>
        </p:nvSpPr>
        <p:spPr>
          <a:xfrm>
            <a:off x="4409625" y="1356866"/>
            <a:ext cx="4461300" cy="4824300"/>
          </a:xfrm>
          <a:prstGeom prst="rect">
            <a:avLst/>
          </a:prstGeom>
        </p:spPr>
        <p:txBody>
          <a:bodyPr lIns="91425" tIns="91425" rIns="91425" bIns="91425" anchor="t" anchorCtr="0">
            <a:noAutofit/>
          </a:bodyPr>
          <a:lstStyle/>
          <a:p>
            <a:pPr marL="514350" lvl="0" indent="-285750" rtl="0">
              <a:spcBef>
                <a:spcPts val="0"/>
              </a:spcBef>
              <a:buFont typeface="Arial" charset="0"/>
              <a:buChar char="•"/>
            </a:pPr>
            <a:r>
              <a:rPr lang="en" dirty="0"/>
              <a:t>Microfluidics is a network of micro-sized channels that handle small </a:t>
            </a:r>
            <a:r>
              <a:rPr lang="en-US" dirty="0" smtClean="0"/>
              <a:t>fluid samples</a:t>
            </a:r>
            <a:endParaRPr lang="en" dirty="0"/>
          </a:p>
          <a:p>
            <a:pPr marL="514350" lvl="0" indent="-285750" rtl="0">
              <a:spcBef>
                <a:spcPts val="0"/>
              </a:spcBef>
              <a:buFont typeface="Arial" charset="0"/>
              <a:buChar char="•"/>
            </a:pPr>
            <a:r>
              <a:rPr lang="en" dirty="0"/>
              <a:t>Used to mix, sort, and transfer </a:t>
            </a:r>
            <a:r>
              <a:rPr lang="en" dirty="0" smtClean="0"/>
              <a:t>fluids</a:t>
            </a:r>
            <a:endParaRPr lang="en" dirty="0"/>
          </a:p>
          <a:p>
            <a:pPr marL="514350" lvl="0" indent="-285750" rtl="0">
              <a:spcBef>
                <a:spcPts val="0"/>
              </a:spcBef>
              <a:buFont typeface="Arial" charset="0"/>
              <a:buChar char="•"/>
            </a:pPr>
            <a:r>
              <a:rPr lang="en" dirty="0"/>
              <a:t>Come in various arrays of patterns and designs depending on the </a:t>
            </a:r>
            <a:r>
              <a:rPr lang="en" dirty="0" smtClean="0"/>
              <a:t>purpose</a:t>
            </a:r>
            <a:endParaRPr lang="en" dirty="0"/>
          </a:p>
        </p:txBody>
      </p:sp>
      <p:pic>
        <p:nvPicPr>
          <p:cNvPr id="128" name="Shape 128"/>
          <p:cNvPicPr preferRelativeResize="0"/>
          <p:nvPr/>
        </p:nvPicPr>
        <p:blipFill rotWithShape="1">
          <a:blip r:embed="rId3">
            <a:alphaModFix amt="93000"/>
          </a:blip>
          <a:srcRect l="4031" t="42779" r="8326" b="22066"/>
          <a:stretch/>
        </p:blipFill>
        <p:spPr>
          <a:xfrm>
            <a:off x="457725" y="1536625"/>
            <a:ext cx="3748924" cy="2560324"/>
          </a:xfrm>
          <a:prstGeom prst="rect">
            <a:avLst/>
          </a:prstGeom>
          <a:noFill/>
          <a:ln>
            <a:noFill/>
          </a:ln>
        </p:spPr>
      </p:pic>
      <p:cxnSp>
        <p:nvCxnSpPr>
          <p:cNvPr id="129" name="Shape 129"/>
          <p:cNvCxnSpPr>
            <a:endCxn id="130" idx="1"/>
          </p:cNvCxnSpPr>
          <p:nvPr/>
        </p:nvCxnSpPr>
        <p:spPr>
          <a:xfrm rot="10800000" flipH="1">
            <a:off x="3181200" y="1967650"/>
            <a:ext cx="367800" cy="195300"/>
          </a:xfrm>
          <a:prstGeom prst="straightConnector1">
            <a:avLst/>
          </a:prstGeom>
          <a:noFill/>
          <a:ln w="28575" cap="flat" cmpd="sng">
            <a:solidFill>
              <a:srgbClr val="980000"/>
            </a:solidFill>
            <a:prstDash val="solid"/>
            <a:round/>
            <a:headEnd type="triangle" w="lg" len="lg"/>
            <a:tailEnd type="none" w="lg" len="lg"/>
          </a:ln>
        </p:spPr>
      </p:cxnSp>
      <p:sp>
        <p:nvSpPr>
          <p:cNvPr id="130" name="Shape 130"/>
          <p:cNvSpPr txBox="1"/>
          <p:nvPr/>
        </p:nvSpPr>
        <p:spPr>
          <a:xfrm>
            <a:off x="3549000" y="1699600"/>
            <a:ext cx="657600" cy="536100"/>
          </a:xfrm>
          <a:prstGeom prst="rect">
            <a:avLst/>
          </a:prstGeom>
          <a:noFill/>
          <a:ln>
            <a:noFill/>
          </a:ln>
        </p:spPr>
        <p:txBody>
          <a:bodyPr lIns="91425" tIns="91425" rIns="91425" bIns="91425" anchor="t" anchorCtr="0">
            <a:noAutofit/>
          </a:bodyPr>
          <a:lstStyle/>
          <a:p>
            <a:pPr lvl="0">
              <a:spcBef>
                <a:spcPts val="0"/>
              </a:spcBef>
              <a:buNone/>
            </a:pPr>
            <a:r>
              <a:rPr lang="en"/>
              <a:t>Inlets</a:t>
            </a:r>
          </a:p>
        </p:txBody>
      </p:sp>
      <p:cxnSp>
        <p:nvCxnSpPr>
          <p:cNvPr id="131" name="Shape 131"/>
          <p:cNvCxnSpPr>
            <a:endCxn id="132" idx="2"/>
          </p:cNvCxnSpPr>
          <p:nvPr/>
        </p:nvCxnSpPr>
        <p:spPr>
          <a:xfrm rot="10800000">
            <a:off x="1176762" y="2914558"/>
            <a:ext cx="310800" cy="245100"/>
          </a:xfrm>
          <a:prstGeom prst="straightConnector1">
            <a:avLst/>
          </a:prstGeom>
          <a:noFill/>
          <a:ln w="28575" cap="flat" cmpd="sng">
            <a:solidFill>
              <a:srgbClr val="980000"/>
            </a:solidFill>
            <a:prstDash val="solid"/>
            <a:round/>
            <a:headEnd type="triangle" w="lg" len="lg"/>
            <a:tailEnd type="none" w="lg" len="lg"/>
          </a:ln>
        </p:spPr>
      </p:cxnSp>
      <p:sp>
        <p:nvSpPr>
          <p:cNvPr id="132" name="Shape 132"/>
          <p:cNvSpPr txBox="1"/>
          <p:nvPr/>
        </p:nvSpPr>
        <p:spPr>
          <a:xfrm>
            <a:off x="707712" y="2378458"/>
            <a:ext cx="938100" cy="536100"/>
          </a:xfrm>
          <a:prstGeom prst="rect">
            <a:avLst/>
          </a:prstGeom>
          <a:noFill/>
          <a:ln>
            <a:noFill/>
          </a:ln>
        </p:spPr>
        <p:txBody>
          <a:bodyPr lIns="91425" tIns="91425" rIns="91425" bIns="91425" anchor="t" anchorCtr="0">
            <a:noAutofit/>
          </a:bodyPr>
          <a:lstStyle/>
          <a:p>
            <a:pPr lvl="0" rtl="0">
              <a:spcBef>
                <a:spcPts val="0"/>
              </a:spcBef>
              <a:buNone/>
            </a:pPr>
            <a:r>
              <a:rPr lang="en"/>
              <a:t>Outlet</a:t>
            </a:r>
          </a:p>
        </p:txBody>
      </p:sp>
      <p:cxnSp>
        <p:nvCxnSpPr>
          <p:cNvPr id="133" name="Shape 133"/>
          <p:cNvCxnSpPr/>
          <p:nvPr/>
        </p:nvCxnSpPr>
        <p:spPr>
          <a:xfrm>
            <a:off x="2362250" y="3205600"/>
            <a:ext cx="324900" cy="569100"/>
          </a:xfrm>
          <a:prstGeom prst="straightConnector1">
            <a:avLst/>
          </a:prstGeom>
          <a:noFill/>
          <a:ln w="28575" cap="flat" cmpd="sng">
            <a:solidFill>
              <a:srgbClr val="980000"/>
            </a:solidFill>
            <a:prstDash val="solid"/>
            <a:round/>
            <a:headEnd type="triangle" w="lg" len="lg"/>
            <a:tailEnd type="none" w="lg" len="lg"/>
          </a:ln>
        </p:spPr>
      </p:cxnSp>
      <p:sp>
        <p:nvSpPr>
          <p:cNvPr id="134" name="Shape 134"/>
          <p:cNvSpPr txBox="1"/>
          <p:nvPr/>
        </p:nvSpPr>
        <p:spPr>
          <a:xfrm>
            <a:off x="2687150" y="3691733"/>
            <a:ext cx="1683900" cy="536100"/>
          </a:xfrm>
          <a:prstGeom prst="rect">
            <a:avLst/>
          </a:prstGeom>
          <a:noFill/>
          <a:ln>
            <a:noFill/>
          </a:ln>
        </p:spPr>
        <p:txBody>
          <a:bodyPr lIns="91425" tIns="91425" rIns="91425" bIns="91425" anchor="t" anchorCtr="0">
            <a:noAutofit/>
          </a:bodyPr>
          <a:lstStyle/>
          <a:p>
            <a:pPr lvl="0" rtl="0">
              <a:spcBef>
                <a:spcPts val="0"/>
              </a:spcBef>
              <a:buNone/>
            </a:pPr>
            <a:r>
              <a:rPr lang="en"/>
              <a:t>Micro-channels</a:t>
            </a:r>
          </a:p>
        </p:txBody>
      </p:sp>
    </p:spTree>
    <p:extLst>
      <p:ext uri="{BB962C8B-B14F-4D97-AF65-F5344CB8AC3E}">
        <p14:creationId xmlns:p14="http://schemas.microsoft.com/office/powerpoint/2010/main" val="1926807749"/>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What is </a:t>
            </a:r>
            <a:r>
              <a:rPr lang="en-US" dirty="0" smtClean="0"/>
              <a:t>a </a:t>
            </a:r>
            <a:r>
              <a:rPr lang="en" dirty="0" smtClean="0"/>
              <a:t>microfluidic</a:t>
            </a:r>
            <a:r>
              <a:rPr lang="en-US" dirty="0" smtClean="0"/>
              <a:t> system</a:t>
            </a:r>
            <a:r>
              <a:rPr lang="en" dirty="0" smtClean="0"/>
              <a:t> </a:t>
            </a:r>
            <a:r>
              <a:rPr lang="en" dirty="0"/>
              <a:t>and why is it useful?</a:t>
            </a:r>
          </a:p>
        </p:txBody>
      </p:sp>
      <p:sp>
        <p:nvSpPr>
          <p:cNvPr id="127" name="Shape 127"/>
          <p:cNvSpPr txBox="1">
            <a:spLocks noGrp="1"/>
          </p:cNvSpPr>
          <p:nvPr>
            <p:ph type="body" idx="1"/>
          </p:nvPr>
        </p:nvSpPr>
        <p:spPr>
          <a:xfrm>
            <a:off x="4409625" y="1356866"/>
            <a:ext cx="4461300" cy="4824300"/>
          </a:xfrm>
          <a:prstGeom prst="rect">
            <a:avLst/>
          </a:prstGeom>
        </p:spPr>
        <p:txBody>
          <a:bodyPr lIns="91425" tIns="91425" rIns="91425" bIns="91425" anchor="t" anchorCtr="0">
            <a:noAutofit/>
          </a:bodyPr>
          <a:lstStyle/>
          <a:p>
            <a:pPr marL="514350" lvl="0" indent="-285750" rtl="0">
              <a:spcBef>
                <a:spcPts val="0"/>
              </a:spcBef>
              <a:buFont typeface="Arial" charset="0"/>
              <a:buChar char="•"/>
            </a:pPr>
            <a:r>
              <a:rPr lang="en" dirty="0"/>
              <a:t>Microfluidics is a network of micro-sized channels that handle small </a:t>
            </a:r>
            <a:r>
              <a:rPr lang="en-US" dirty="0" smtClean="0"/>
              <a:t>fluid samples</a:t>
            </a:r>
            <a:endParaRPr lang="en" dirty="0"/>
          </a:p>
          <a:p>
            <a:pPr marL="514350" lvl="0" indent="-285750" rtl="0">
              <a:spcBef>
                <a:spcPts val="0"/>
              </a:spcBef>
              <a:buFont typeface="Arial" charset="0"/>
              <a:buChar char="•"/>
            </a:pPr>
            <a:r>
              <a:rPr lang="en" dirty="0"/>
              <a:t>Used to mix, sort, and transfer </a:t>
            </a:r>
            <a:r>
              <a:rPr lang="en" dirty="0" smtClean="0"/>
              <a:t>fluids</a:t>
            </a:r>
            <a:endParaRPr lang="en" dirty="0"/>
          </a:p>
          <a:p>
            <a:pPr marL="514350" lvl="0" indent="-285750" rtl="0">
              <a:spcBef>
                <a:spcPts val="0"/>
              </a:spcBef>
              <a:buFont typeface="Arial" charset="0"/>
              <a:buChar char="•"/>
            </a:pPr>
            <a:r>
              <a:rPr lang="en" dirty="0"/>
              <a:t>Come in various arrays of patterns and designs depending on the </a:t>
            </a:r>
            <a:r>
              <a:rPr lang="en" dirty="0" smtClean="0"/>
              <a:t>purpose</a:t>
            </a:r>
            <a:endParaRPr lang="en" dirty="0"/>
          </a:p>
          <a:p>
            <a:pPr marL="514350" lvl="0" indent="-285750" rtl="0">
              <a:spcBef>
                <a:spcPts val="0"/>
              </a:spcBef>
              <a:buFont typeface="Arial" charset="0"/>
              <a:buChar char="•"/>
            </a:pPr>
            <a:r>
              <a:rPr lang="en" dirty="0"/>
              <a:t>Properties</a:t>
            </a:r>
            <a:r>
              <a:rPr lang="en" dirty="0" smtClean="0"/>
              <a:t>:</a:t>
            </a:r>
            <a:endParaRPr lang="en" dirty="0"/>
          </a:p>
        </p:txBody>
      </p:sp>
      <p:pic>
        <p:nvPicPr>
          <p:cNvPr id="128" name="Shape 128"/>
          <p:cNvPicPr preferRelativeResize="0"/>
          <p:nvPr/>
        </p:nvPicPr>
        <p:blipFill rotWithShape="1">
          <a:blip r:embed="rId3">
            <a:alphaModFix amt="93000"/>
          </a:blip>
          <a:srcRect l="4031" t="42779" r="8326" b="22066"/>
          <a:stretch/>
        </p:blipFill>
        <p:spPr>
          <a:xfrm>
            <a:off x="457725" y="1536625"/>
            <a:ext cx="3748924" cy="2560324"/>
          </a:xfrm>
          <a:prstGeom prst="rect">
            <a:avLst/>
          </a:prstGeom>
          <a:noFill/>
          <a:ln>
            <a:noFill/>
          </a:ln>
        </p:spPr>
      </p:pic>
      <p:cxnSp>
        <p:nvCxnSpPr>
          <p:cNvPr id="129" name="Shape 129"/>
          <p:cNvCxnSpPr>
            <a:endCxn id="130" idx="1"/>
          </p:cNvCxnSpPr>
          <p:nvPr/>
        </p:nvCxnSpPr>
        <p:spPr>
          <a:xfrm rot="10800000" flipH="1">
            <a:off x="3181200" y="1967650"/>
            <a:ext cx="367800" cy="195300"/>
          </a:xfrm>
          <a:prstGeom prst="straightConnector1">
            <a:avLst/>
          </a:prstGeom>
          <a:noFill/>
          <a:ln w="28575" cap="flat" cmpd="sng">
            <a:solidFill>
              <a:srgbClr val="980000"/>
            </a:solidFill>
            <a:prstDash val="solid"/>
            <a:round/>
            <a:headEnd type="triangle" w="lg" len="lg"/>
            <a:tailEnd type="none" w="lg" len="lg"/>
          </a:ln>
        </p:spPr>
      </p:cxnSp>
      <p:sp>
        <p:nvSpPr>
          <p:cNvPr id="130" name="Shape 130"/>
          <p:cNvSpPr txBox="1"/>
          <p:nvPr/>
        </p:nvSpPr>
        <p:spPr>
          <a:xfrm>
            <a:off x="3549000" y="1699600"/>
            <a:ext cx="657600" cy="536100"/>
          </a:xfrm>
          <a:prstGeom prst="rect">
            <a:avLst/>
          </a:prstGeom>
          <a:noFill/>
          <a:ln>
            <a:noFill/>
          </a:ln>
        </p:spPr>
        <p:txBody>
          <a:bodyPr lIns="91425" tIns="91425" rIns="91425" bIns="91425" anchor="t" anchorCtr="0">
            <a:noAutofit/>
          </a:bodyPr>
          <a:lstStyle/>
          <a:p>
            <a:pPr lvl="0">
              <a:spcBef>
                <a:spcPts val="0"/>
              </a:spcBef>
              <a:buNone/>
            </a:pPr>
            <a:r>
              <a:rPr lang="en"/>
              <a:t>Inlets</a:t>
            </a:r>
          </a:p>
        </p:txBody>
      </p:sp>
      <p:cxnSp>
        <p:nvCxnSpPr>
          <p:cNvPr id="131" name="Shape 131"/>
          <p:cNvCxnSpPr>
            <a:endCxn id="132" idx="2"/>
          </p:cNvCxnSpPr>
          <p:nvPr/>
        </p:nvCxnSpPr>
        <p:spPr>
          <a:xfrm rot="10800000">
            <a:off x="1176762" y="2914558"/>
            <a:ext cx="310800" cy="245100"/>
          </a:xfrm>
          <a:prstGeom prst="straightConnector1">
            <a:avLst/>
          </a:prstGeom>
          <a:noFill/>
          <a:ln w="28575" cap="flat" cmpd="sng">
            <a:solidFill>
              <a:srgbClr val="980000"/>
            </a:solidFill>
            <a:prstDash val="solid"/>
            <a:round/>
            <a:headEnd type="triangle" w="lg" len="lg"/>
            <a:tailEnd type="none" w="lg" len="lg"/>
          </a:ln>
        </p:spPr>
      </p:cxnSp>
      <p:sp>
        <p:nvSpPr>
          <p:cNvPr id="132" name="Shape 132"/>
          <p:cNvSpPr txBox="1"/>
          <p:nvPr/>
        </p:nvSpPr>
        <p:spPr>
          <a:xfrm>
            <a:off x="707712" y="2378458"/>
            <a:ext cx="938100" cy="536100"/>
          </a:xfrm>
          <a:prstGeom prst="rect">
            <a:avLst/>
          </a:prstGeom>
          <a:noFill/>
          <a:ln>
            <a:noFill/>
          </a:ln>
        </p:spPr>
        <p:txBody>
          <a:bodyPr lIns="91425" tIns="91425" rIns="91425" bIns="91425" anchor="t" anchorCtr="0">
            <a:noAutofit/>
          </a:bodyPr>
          <a:lstStyle/>
          <a:p>
            <a:pPr lvl="0" rtl="0">
              <a:spcBef>
                <a:spcPts val="0"/>
              </a:spcBef>
              <a:buNone/>
            </a:pPr>
            <a:r>
              <a:rPr lang="en"/>
              <a:t>Outlet</a:t>
            </a:r>
          </a:p>
        </p:txBody>
      </p:sp>
      <p:cxnSp>
        <p:nvCxnSpPr>
          <p:cNvPr id="133" name="Shape 133"/>
          <p:cNvCxnSpPr/>
          <p:nvPr/>
        </p:nvCxnSpPr>
        <p:spPr>
          <a:xfrm>
            <a:off x="2362250" y="3205600"/>
            <a:ext cx="324900" cy="569100"/>
          </a:xfrm>
          <a:prstGeom prst="straightConnector1">
            <a:avLst/>
          </a:prstGeom>
          <a:noFill/>
          <a:ln w="28575" cap="flat" cmpd="sng">
            <a:solidFill>
              <a:srgbClr val="980000"/>
            </a:solidFill>
            <a:prstDash val="solid"/>
            <a:round/>
            <a:headEnd type="triangle" w="lg" len="lg"/>
            <a:tailEnd type="none" w="lg" len="lg"/>
          </a:ln>
        </p:spPr>
      </p:cxnSp>
      <p:sp>
        <p:nvSpPr>
          <p:cNvPr id="134" name="Shape 134"/>
          <p:cNvSpPr txBox="1"/>
          <p:nvPr/>
        </p:nvSpPr>
        <p:spPr>
          <a:xfrm>
            <a:off x="2687150" y="3691733"/>
            <a:ext cx="1683900" cy="536100"/>
          </a:xfrm>
          <a:prstGeom prst="rect">
            <a:avLst/>
          </a:prstGeom>
          <a:noFill/>
          <a:ln>
            <a:noFill/>
          </a:ln>
        </p:spPr>
        <p:txBody>
          <a:bodyPr lIns="91425" tIns="91425" rIns="91425" bIns="91425" anchor="t" anchorCtr="0">
            <a:noAutofit/>
          </a:bodyPr>
          <a:lstStyle/>
          <a:p>
            <a:pPr lvl="0" rtl="0">
              <a:spcBef>
                <a:spcPts val="0"/>
              </a:spcBef>
              <a:buNone/>
            </a:pPr>
            <a:r>
              <a:rPr lang="en"/>
              <a:t>Micro-channels</a:t>
            </a:r>
          </a:p>
        </p:txBody>
      </p:sp>
    </p:spTree>
    <p:extLst>
      <p:ext uri="{BB962C8B-B14F-4D97-AF65-F5344CB8AC3E}">
        <p14:creationId xmlns:p14="http://schemas.microsoft.com/office/powerpoint/2010/main" val="2128224394"/>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What is </a:t>
            </a:r>
            <a:r>
              <a:rPr lang="en-US" dirty="0" smtClean="0"/>
              <a:t>a </a:t>
            </a:r>
            <a:r>
              <a:rPr lang="en" dirty="0" smtClean="0"/>
              <a:t>microfluidic</a:t>
            </a:r>
            <a:r>
              <a:rPr lang="en-US" dirty="0" smtClean="0"/>
              <a:t> system</a:t>
            </a:r>
            <a:r>
              <a:rPr lang="en" dirty="0" smtClean="0"/>
              <a:t> </a:t>
            </a:r>
            <a:r>
              <a:rPr lang="en" dirty="0"/>
              <a:t>and why is it useful?</a:t>
            </a:r>
          </a:p>
        </p:txBody>
      </p:sp>
      <p:sp>
        <p:nvSpPr>
          <p:cNvPr id="127" name="Shape 127"/>
          <p:cNvSpPr txBox="1">
            <a:spLocks noGrp="1"/>
          </p:cNvSpPr>
          <p:nvPr>
            <p:ph type="body" idx="1"/>
          </p:nvPr>
        </p:nvSpPr>
        <p:spPr>
          <a:xfrm>
            <a:off x="4409625" y="1356866"/>
            <a:ext cx="4461300" cy="4824300"/>
          </a:xfrm>
          <a:prstGeom prst="rect">
            <a:avLst/>
          </a:prstGeom>
        </p:spPr>
        <p:txBody>
          <a:bodyPr lIns="91425" tIns="91425" rIns="91425" bIns="91425" anchor="t" anchorCtr="0">
            <a:noAutofit/>
          </a:bodyPr>
          <a:lstStyle/>
          <a:p>
            <a:pPr marL="514350" lvl="0" indent="-285750" rtl="0">
              <a:spcBef>
                <a:spcPts val="0"/>
              </a:spcBef>
              <a:buFont typeface="Arial" charset="0"/>
              <a:buChar char="•"/>
            </a:pPr>
            <a:r>
              <a:rPr lang="en" dirty="0"/>
              <a:t>Microfluidics is a network of micro-sized channels that handle small </a:t>
            </a:r>
            <a:r>
              <a:rPr lang="en-US" dirty="0" smtClean="0"/>
              <a:t>fluid samples</a:t>
            </a:r>
            <a:endParaRPr lang="en" dirty="0"/>
          </a:p>
          <a:p>
            <a:pPr marL="514350" lvl="0" indent="-285750" rtl="0">
              <a:spcBef>
                <a:spcPts val="0"/>
              </a:spcBef>
              <a:buFont typeface="Arial" charset="0"/>
              <a:buChar char="•"/>
            </a:pPr>
            <a:r>
              <a:rPr lang="en" dirty="0"/>
              <a:t>Used to mix, sort, and transfer </a:t>
            </a:r>
            <a:r>
              <a:rPr lang="en" dirty="0" smtClean="0"/>
              <a:t>fluids</a:t>
            </a:r>
            <a:endParaRPr lang="en" dirty="0"/>
          </a:p>
          <a:p>
            <a:pPr marL="514350" lvl="0" indent="-285750" rtl="0">
              <a:spcBef>
                <a:spcPts val="0"/>
              </a:spcBef>
              <a:buFont typeface="Arial" charset="0"/>
              <a:buChar char="•"/>
            </a:pPr>
            <a:r>
              <a:rPr lang="en" dirty="0"/>
              <a:t>Come in various arrays of patterns and designs depending on the </a:t>
            </a:r>
            <a:r>
              <a:rPr lang="en" dirty="0" smtClean="0"/>
              <a:t>purpose</a:t>
            </a:r>
            <a:endParaRPr lang="en" dirty="0"/>
          </a:p>
          <a:p>
            <a:pPr marL="514350" lvl="0" indent="-285750" rtl="0">
              <a:spcBef>
                <a:spcPts val="0"/>
              </a:spcBef>
              <a:buFont typeface="Arial" charset="0"/>
              <a:buChar char="•"/>
            </a:pPr>
            <a:r>
              <a:rPr lang="en" dirty="0"/>
              <a:t>Properties:</a:t>
            </a:r>
          </a:p>
          <a:p>
            <a:pPr marL="914400" lvl="1" indent="-342900" rtl="0">
              <a:lnSpc>
                <a:spcPct val="115000"/>
              </a:lnSpc>
              <a:spcBef>
                <a:spcPts val="0"/>
              </a:spcBef>
              <a:buSzPct val="100000"/>
              <a:buFont typeface="Arial" charset="0"/>
              <a:buChar char="•"/>
            </a:pPr>
            <a:r>
              <a:rPr lang="en" sz="1800" dirty="0"/>
              <a:t>Inexpensive and </a:t>
            </a:r>
            <a:r>
              <a:rPr lang="en" sz="1800" dirty="0" smtClean="0"/>
              <a:t>compact</a:t>
            </a:r>
            <a:endParaRPr lang="en" sz="1800" dirty="0"/>
          </a:p>
        </p:txBody>
      </p:sp>
      <p:pic>
        <p:nvPicPr>
          <p:cNvPr id="128" name="Shape 128"/>
          <p:cNvPicPr preferRelativeResize="0"/>
          <p:nvPr/>
        </p:nvPicPr>
        <p:blipFill rotWithShape="1">
          <a:blip r:embed="rId3">
            <a:alphaModFix amt="93000"/>
          </a:blip>
          <a:srcRect l="4031" t="42779" r="8326" b="22066"/>
          <a:stretch/>
        </p:blipFill>
        <p:spPr>
          <a:xfrm>
            <a:off x="457725" y="1536625"/>
            <a:ext cx="3748924" cy="2560324"/>
          </a:xfrm>
          <a:prstGeom prst="rect">
            <a:avLst/>
          </a:prstGeom>
          <a:noFill/>
          <a:ln>
            <a:noFill/>
          </a:ln>
        </p:spPr>
      </p:pic>
      <p:cxnSp>
        <p:nvCxnSpPr>
          <p:cNvPr id="129" name="Shape 129"/>
          <p:cNvCxnSpPr>
            <a:endCxn id="130" idx="1"/>
          </p:cNvCxnSpPr>
          <p:nvPr/>
        </p:nvCxnSpPr>
        <p:spPr>
          <a:xfrm rot="10800000" flipH="1">
            <a:off x="3181200" y="1967650"/>
            <a:ext cx="367800" cy="195300"/>
          </a:xfrm>
          <a:prstGeom prst="straightConnector1">
            <a:avLst/>
          </a:prstGeom>
          <a:noFill/>
          <a:ln w="28575" cap="flat" cmpd="sng">
            <a:solidFill>
              <a:srgbClr val="980000"/>
            </a:solidFill>
            <a:prstDash val="solid"/>
            <a:round/>
            <a:headEnd type="triangle" w="lg" len="lg"/>
            <a:tailEnd type="none" w="lg" len="lg"/>
          </a:ln>
        </p:spPr>
      </p:cxnSp>
      <p:sp>
        <p:nvSpPr>
          <p:cNvPr id="130" name="Shape 130"/>
          <p:cNvSpPr txBox="1"/>
          <p:nvPr/>
        </p:nvSpPr>
        <p:spPr>
          <a:xfrm>
            <a:off x="3549000" y="1699600"/>
            <a:ext cx="657600" cy="536100"/>
          </a:xfrm>
          <a:prstGeom prst="rect">
            <a:avLst/>
          </a:prstGeom>
          <a:noFill/>
          <a:ln>
            <a:noFill/>
          </a:ln>
        </p:spPr>
        <p:txBody>
          <a:bodyPr lIns="91425" tIns="91425" rIns="91425" bIns="91425" anchor="t" anchorCtr="0">
            <a:noAutofit/>
          </a:bodyPr>
          <a:lstStyle/>
          <a:p>
            <a:pPr lvl="0">
              <a:spcBef>
                <a:spcPts val="0"/>
              </a:spcBef>
              <a:buNone/>
            </a:pPr>
            <a:r>
              <a:rPr lang="en"/>
              <a:t>Inlets</a:t>
            </a:r>
          </a:p>
        </p:txBody>
      </p:sp>
      <p:cxnSp>
        <p:nvCxnSpPr>
          <p:cNvPr id="131" name="Shape 131"/>
          <p:cNvCxnSpPr>
            <a:endCxn id="132" idx="2"/>
          </p:cNvCxnSpPr>
          <p:nvPr/>
        </p:nvCxnSpPr>
        <p:spPr>
          <a:xfrm rot="10800000">
            <a:off x="1176762" y="2914558"/>
            <a:ext cx="310800" cy="245100"/>
          </a:xfrm>
          <a:prstGeom prst="straightConnector1">
            <a:avLst/>
          </a:prstGeom>
          <a:noFill/>
          <a:ln w="28575" cap="flat" cmpd="sng">
            <a:solidFill>
              <a:srgbClr val="980000"/>
            </a:solidFill>
            <a:prstDash val="solid"/>
            <a:round/>
            <a:headEnd type="triangle" w="lg" len="lg"/>
            <a:tailEnd type="none" w="lg" len="lg"/>
          </a:ln>
        </p:spPr>
      </p:cxnSp>
      <p:sp>
        <p:nvSpPr>
          <p:cNvPr id="132" name="Shape 132"/>
          <p:cNvSpPr txBox="1"/>
          <p:nvPr/>
        </p:nvSpPr>
        <p:spPr>
          <a:xfrm>
            <a:off x="707712" y="2378458"/>
            <a:ext cx="938100" cy="536100"/>
          </a:xfrm>
          <a:prstGeom prst="rect">
            <a:avLst/>
          </a:prstGeom>
          <a:noFill/>
          <a:ln>
            <a:noFill/>
          </a:ln>
        </p:spPr>
        <p:txBody>
          <a:bodyPr lIns="91425" tIns="91425" rIns="91425" bIns="91425" anchor="t" anchorCtr="0">
            <a:noAutofit/>
          </a:bodyPr>
          <a:lstStyle/>
          <a:p>
            <a:pPr lvl="0" rtl="0">
              <a:spcBef>
                <a:spcPts val="0"/>
              </a:spcBef>
              <a:buNone/>
            </a:pPr>
            <a:r>
              <a:rPr lang="en"/>
              <a:t>Outlet</a:t>
            </a:r>
          </a:p>
        </p:txBody>
      </p:sp>
      <p:cxnSp>
        <p:nvCxnSpPr>
          <p:cNvPr id="133" name="Shape 133"/>
          <p:cNvCxnSpPr/>
          <p:nvPr/>
        </p:nvCxnSpPr>
        <p:spPr>
          <a:xfrm>
            <a:off x="2362250" y="3205600"/>
            <a:ext cx="324900" cy="569100"/>
          </a:xfrm>
          <a:prstGeom prst="straightConnector1">
            <a:avLst/>
          </a:prstGeom>
          <a:noFill/>
          <a:ln w="28575" cap="flat" cmpd="sng">
            <a:solidFill>
              <a:srgbClr val="980000"/>
            </a:solidFill>
            <a:prstDash val="solid"/>
            <a:round/>
            <a:headEnd type="triangle" w="lg" len="lg"/>
            <a:tailEnd type="none" w="lg" len="lg"/>
          </a:ln>
        </p:spPr>
      </p:cxnSp>
      <p:sp>
        <p:nvSpPr>
          <p:cNvPr id="134" name="Shape 134"/>
          <p:cNvSpPr txBox="1"/>
          <p:nvPr/>
        </p:nvSpPr>
        <p:spPr>
          <a:xfrm>
            <a:off x="2687150" y="3691733"/>
            <a:ext cx="1683900" cy="536100"/>
          </a:xfrm>
          <a:prstGeom prst="rect">
            <a:avLst/>
          </a:prstGeom>
          <a:noFill/>
          <a:ln>
            <a:noFill/>
          </a:ln>
        </p:spPr>
        <p:txBody>
          <a:bodyPr lIns="91425" tIns="91425" rIns="91425" bIns="91425" anchor="t" anchorCtr="0">
            <a:noAutofit/>
          </a:bodyPr>
          <a:lstStyle/>
          <a:p>
            <a:pPr lvl="0" rtl="0">
              <a:spcBef>
                <a:spcPts val="0"/>
              </a:spcBef>
              <a:buNone/>
            </a:pPr>
            <a:r>
              <a:rPr lang="en"/>
              <a:t>Micro-channels</a:t>
            </a:r>
          </a:p>
        </p:txBody>
      </p:sp>
    </p:spTree>
    <p:extLst>
      <p:ext uri="{BB962C8B-B14F-4D97-AF65-F5344CB8AC3E}">
        <p14:creationId xmlns:p14="http://schemas.microsoft.com/office/powerpoint/2010/main" val="58553754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What is </a:t>
            </a:r>
            <a:r>
              <a:rPr lang="en-US" dirty="0" smtClean="0"/>
              <a:t>a </a:t>
            </a:r>
            <a:r>
              <a:rPr lang="en" dirty="0" smtClean="0"/>
              <a:t>microfluidic</a:t>
            </a:r>
            <a:r>
              <a:rPr lang="en-US" dirty="0" smtClean="0"/>
              <a:t> system</a:t>
            </a:r>
            <a:r>
              <a:rPr lang="en" dirty="0" smtClean="0"/>
              <a:t> </a:t>
            </a:r>
            <a:r>
              <a:rPr lang="en" dirty="0"/>
              <a:t>and why is it useful?</a:t>
            </a:r>
          </a:p>
        </p:txBody>
      </p:sp>
      <p:sp>
        <p:nvSpPr>
          <p:cNvPr id="127" name="Shape 127"/>
          <p:cNvSpPr txBox="1">
            <a:spLocks noGrp="1"/>
          </p:cNvSpPr>
          <p:nvPr>
            <p:ph type="body" idx="1"/>
          </p:nvPr>
        </p:nvSpPr>
        <p:spPr>
          <a:xfrm>
            <a:off x="4409625" y="1356866"/>
            <a:ext cx="4461300" cy="4824300"/>
          </a:xfrm>
          <a:prstGeom prst="rect">
            <a:avLst/>
          </a:prstGeom>
        </p:spPr>
        <p:txBody>
          <a:bodyPr lIns="91425" tIns="91425" rIns="91425" bIns="91425" anchor="t" anchorCtr="0">
            <a:noAutofit/>
          </a:bodyPr>
          <a:lstStyle/>
          <a:p>
            <a:pPr marL="514350" lvl="0" indent="-285750" rtl="0">
              <a:spcBef>
                <a:spcPts val="0"/>
              </a:spcBef>
              <a:buFont typeface="Arial" charset="0"/>
              <a:buChar char="•"/>
            </a:pPr>
            <a:r>
              <a:rPr lang="en" dirty="0"/>
              <a:t>Microfluidics is a network of micro-sized channels that handle small </a:t>
            </a:r>
            <a:r>
              <a:rPr lang="en-US" dirty="0" smtClean="0"/>
              <a:t>fluid samples</a:t>
            </a:r>
            <a:endParaRPr lang="en" dirty="0"/>
          </a:p>
          <a:p>
            <a:pPr marL="514350" lvl="0" indent="-285750" rtl="0">
              <a:spcBef>
                <a:spcPts val="0"/>
              </a:spcBef>
              <a:buFont typeface="Arial" charset="0"/>
              <a:buChar char="•"/>
            </a:pPr>
            <a:r>
              <a:rPr lang="en" dirty="0"/>
              <a:t>Used to mix, sort, and transfer </a:t>
            </a:r>
            <a:r>
              <a:rPr lang="en" dirty="0" smtClean="0"/>
              <a:t>fluids</a:t>
            </a:r>
            <a:endParaRPr lang="en" dirty="0"/>
          </a:p>
          <a:p>
            <a:pPr marL="514350" lvl="0" indent="-285750" rtl="0">
              <a:spcBef>
                <a:spcPts val="0"/>
              </a:spcBef>
              <a:buFont typeface="Arial" charset="0"/>
              <a:buChar char="•"/>
            </a:pPr>
            <a:r>
              <a:rPr lang="en" dirty="0"/>
              <a:t>Come in various arrays of patterns and designs depending on the </a:t>
            </a:r>
            <a:r>
              <a:rPr lang="en" dirty="0" smtClean="0"/>
              <a:t>purpose</a:t>
            </a:r>
            <a:endParaRPr lang="en" dirty="0"/>
          </a:p>
          <a:p>
            <a:pPr marL="514350" lvl="0" indent="-285750" rtl="0">
              <a:spcBef>
                <a:spcPts val="0"/>
              </a:spcBef>
              <a:buFont typeface="Arial" charset="0"/>
              <a:buChar char="•"/>
            </a:pPr>
            <a:r>
              <a:rPr lang="en" dirty="0"/>
              <a:t>Properties:</a:t>
            </a:r>
          </a:p>
          <a:p>
            <a:pPr marL="914400" lvl="1" indent="-342900" rtl="0">
              <a:lnSpc>
                <a:spcPct val="115000"/>
              </a:lnSpc>
              <a:spcBef>
                <a:spcPts val="0"/>
              </a:spcBef>
              <a:buSzPct val="100000"/>
              <a:buFont typeface="Arial" charset="0"/>
              <a:buChar char="•"/>
            </a:pPr>
            <a:r>
              <a:rPr lang="en" sz="1800" dirty="0"/>
              <a:t>Inexpensive and compact</a:t>
            </a:r>
          </a:p>
          <a:p>
            <a:pPr marL="914400" lvl="1" indent="-342900" rtl="0">
              <a:lnSpc>
                <a:spcPct val="115000"/>
              </a:lnSpc>
              <a:spcBef>
                <a:spcPts val="0"/>
              </a:spcBef>
              <a:buSzPct val="100000"/>
              <a:buFont typeface="Arial" charset="0"/>
              <a:buChar char="•"/>
            </a:pPr>
            <a:r>
              <a:rPr lang="en" sz="1800" dirty="0"/>
              <a:t>Multiple inputs </a:t>
            </a:r>
          </a:p>
        </p:txBody>
      </p:sp>
      <p:pic>
        <p:nvPicPr>
          <p:cNvPr id="128" name="Shape 128"/>
          <p:cNvPicPr preferRelativeResize="0"/>
          <p:nvPr/>
        </p:nvPicPr>
        <p:blipFill rotWithShape="1">
          <a:blip r:embed="rId3">
            <a:alphaModFix amt="93000"/>
          </a:blip>
          <a:srcRect l="4031" t="42779" r="8326" b="22066"/>
          <a:stretch/>
        </p:blipFill>
        <p:spPr>
          <a:xfrm>
            <a:off x="457725" y="1536625"/>
            <a:ext cx="3748924" cy="2560324"/>
          </a:xfrm>
          <a:prstGeom prst="rect">
            <a:avLst/>
          </a:prstGeom>
          <a:noFill/>
          <a:ln>
            <a:noFill/>
          </a:ln>
        </p:spPr>
      </p:pic>
      <p:cxnSp>
        <p:nvCxnSpPr>
          <p:cNvPr id="129" name="Shape 129"/>
          <p:cNvCxnSpPr>
            <a:endCxn id="130" idx="1"/>
          </p:cNvCxnSpPr>
          <p:nvPr/>
        </p:nvCxnSpPr>
        <p:spPr>
          <a:xfrm rot="10800000" flipH="1">
            <a:off x="3181200" y="1967650"/>
            <a:ext cx="367800" cy="195300"/>
          </a:xfrm>
          <a:prstGeom prst="straightConnector1">
            <a:avLst/>
          </a:prstGeom>
          <a:noFill/>
          <a:ln w="28575" cap="flat" cmpd="sng">
            <a:solidFill>
              <a:srgbClr val="980000"/>
            </a:solidFill>
            <a:prstDash val="solid"/>
            <a:round/>
            <a:headEnd type="triangle" w="lg" len="lg"/>
            <a:tailEnd type="none" w="lg" len="lg"/>
          </a:ln>
        </p:spPr>
      </p:cxnSp>
      <p:sp>
        <p:nvSpPr>
          <p:cNvPr id="130" name="Shape 130"/>
          <p:cNvSpPr txBox="1"/>
          <p:nvPr/>
        </p:nvSpPr>
        <p:spPr>
          <a:xfrm>
            <a:off x="3549000" y="1699600"/>
            <a:ext cx="657600" cy="536100"/>
          </a:xfrm>
          <a:prstGeom prst="rect">
            <a:avLst/>
          </a:prstGeom>
          <a:noFill/>
          <a:ln>
            <a:noFill/>
          </a:ln>
        </p:spPr>
        <p:txBody>
          <a:bodyPr lIns="91425" tIns="91425" rIns="91425" bIns="91425" anchor="t" anchorCtr="0">
            <a:noAutofit/>
          </a:bodyPr>
          <a:lstStyle/>
          <a:p>
            <a:pPr lvl="0">
              <a:spcBef>
                <a:spcPts val="0"/>
              </a:spcBef>
              <a:buNone/>
            </a:pPr>
            <a:r>
              <a:rPr lang="en"/>
              <a:t>Inlets</a:t>
            </a:r>
          </a:p>
        </p:txBody>
      </p:sp>
      <p:cxnSp>
        <p:nvCxnSpPr>
          <p:cNvPr id="131" name="Shape 131"/>
          <p:cNvCxnSpPr>
            <a:endCxn id="132" idx="2"/>
          </p:cNvCxnSpPr>
          <p:nvPr/>
        </p:nvCxnSpPr>
        <p:spPr>
          <a:xfrm rot="10800000">
            <a:off x="1176762" y="2914558"/>
            <a:ext cx="310800" cy="245100"/>
          </a:xfrm>
          <a:prstGeom prst="straightConnector1">
            <a:avLst/>
          </a:prstGeom>
          <a:noFill/>
          <a:ln w="28575" cap="flat" cmpd="sng">
            <a:solidFill>
              <a:srgbClr val="980000"/>
            </a:solidFill>
            <a:prstDash val="solid"/>
            <a:round/>
            <a:headEnd type="triangle" w="lg" len="lg"/>
            <a:tailEnd type="none" w="lg" len="lg"/>
          </a:ln>
        </p:spPr>
      </p:cxnSp>
      <p:sp>
        <p:nvSpPr>
          <p:cNvPr id="132" name="Shape 132"/>
          <p:cNvSpPr txBox="1"/>
          <p:nvPr/>
        </p:nvSpPr>
        <p:spPr>
          <a:xfrm>
            <a:off x="707712" y="2378458"/>
            <a:ext cx="938100" cy="536100"/>
          </a:xfrm>
          <a:prstGeom prst="rect">
            <a:avLst/>
          </a:prstGeom>
          <a:noFill/>
          <a:ln>
            <a:noFill/>
          </a:ln>
        </p:spPr>
        <p:txBody>
          <a:bodyPr lIns="91425" tIns="91425" rIns="91425" bIns="91425" anchor="t" anchorCtr="0">
            <a:noAutofit/>
          </a:bodyPr>
          <a:lstStyle/>
          <a:p>
            <a:pPr lvl="0" rtl="0">
              <a:spcBef>
                <a:spcPts val="0"/>
              </a:spcBef>
              <a:buNone/>
            </a:pPr>
            <a:r>
              <a:rPr lang="en"/>
              <a:t>Outlet</a:t>
            </a:r>
          </a:p>
        </p:txBody>
      </p:sp>
      <p:cxnSp>
        <p:nvCxnSpPr>
          <p:cNvPr id="133" name="Shape 133"/>
          <p:cNvCxnSpPr/>
          <p:nvPr/>
        </p:nvCxnSpPr>
        <p:spPr>
          <a:xfrm>
            <a:off x="2362250" y="3205600"/>
            <a:ext cx="324900" cy="569100"/>
          </a:xfrm>
          <a:prstGeom prst="straightConnector1">
            <a:avLst/>
          </a:prstGeom>
          <a:noFill/>
          <a:ln w="28575" cap="flat" cmpd="sng">
            <a:solidFill>
              <a:srgbClr val="980000"/>
            </a:solidFill>
            <a:prstDash val="solid"/>
            <a:round/>
            <a:headEnd type="triangle" w="lg" len="lg"/>
            <a:tailEnd type="none" w="lg" len="lg"/>
          </a:ln>
        </p:spPr>
      </p:cxnSp>
      <p:sp>
        <p:nvSpPr>
          <p:cNvPr id="134" name="Shape 134"/>
          <p:cNvSpPr txBox="1"/>
          <p:nvPr/>
        </p:nvSpPr>
        <p:spPr>
          <a:xfrm>
            <a:off x="2687150" y="3691733"/>
            <a:ext cx="1683900" cy="536100"/>
          </a:xfrm>
          <a:prstGeom prst="rect">
            <a:avLst/>
          </a:prstGeom>
          <a:noFill/>
          <a:ln>
            <a:noFill/>
          </a:ln>
        </p:spPr>
        <p:txBody>
          <a:bodyPr lIns="91425" tIns="91425" rIns="91425" bIns="91425" anchor="t" anchorCtr="0">
            <a:noAutofit/>
          </a:bodyPr>
          <a:lstStyle/>
          <a:p>
            <a:pPr lvl="0" rtl="0">
              <a:spcBef>
                <a:spcPts val="0"/>
              </a:spcBef>
              <a:buNone/>
            </a:pPr>
            <a:r>
              <a:rPr lang="en"/>
              <a:t>Micro-channels</a:t>
            </a:r>
          </a:p>
        </p:txBody>
      </p:sp>
    </p:spTree>
    <p:extLst>
      <p:ext uri="{BB962C8B-B14F-4D97-AF65-F5344CB8AC3E}">
        <p14:creationId xmlns:p14="http://schemas.microsoft.com/office/powerpoint/2010/main" val="793355741"/>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Motivation: Personalized Medicine</a:t>
            </a:r>
            <a:endParaRPr lang="en" dirty="0"/>
          </a:p>
        </p:txBody>
      </p:sp>
      <p:pic>
        <p:nvPicPr>
          <p:cNvPr id="67" name="Shape 67"/>
          <p:cNvPicPr preferRelativeResize="0"/>
          <p:nvPr/>
        </p:nvPicPr>
        <p:blipFill rotWithShape="1">
          <a:blip r:embed="rId3">
            <a:alphaModFix/>
          </a:blip>
          <a:srcRect l="3841" t="1859" r="5978" b="9180"/>
          <a:stretch/>
        </p:blipFill>
        <p:spPr>
          <a:xfrm>
            <a:off x="311699" y="1270450"/>
            <a:ext cx="3856240" cy="529880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What is </a:t>
            </a:r>
            <a:r>
              <a:rPr lang="en-US" dirty="0" smtClean="0"/>
              <a:t>a </a:t>
            </a:r>
            <a:r>
              <a:rPr lang="en" dirty="0" smtClean="0"/>
              <a:t>microfluidic</a:t>
            </a:r>
            <a:r>
              <a:rPr lang="en-US" dirty="0" smtClean="0"/>
              <a:t> system</a:t>
            </a:r>
            <a:r>
              <a:rPr lang="en" dirty="0" smtClean="0"/>
              <a:t> </a:t>
            </a:r>
            <a:r>
              <a:rPr lang="en" dirty="0"/>
              <a:t>and why is it useful?</a:t>
            </a:r>
          </a:p>
        </p:txBody>
      </p:sp>
      <p:sp>
        <p:nvSpPr>
          <p:cNvPr id="127" name="Shape 127"/>
          <p:cNvSpPr txBox="1">
            <a:spLocks noGrp="1"/>
          </p:cNvSpPr>
          <p:nvPr>
            <p:ph type="body" idx="1"/>
          </p:nvPr>
        </p:nvSpPr>
        <p:spPr>
          <a:xfrm>
            <a:off x="4409625" y="1356866"/>
            <a:ext cx="4461300" cy="4824300"/>
          </a:xfrm>
          <a:prstGeom prst="rect">
            <a:avLst/>
          </a:prstGeom>
        </p:spPr>
        <p:txBody>
          <a:bodyPr lIns="91425" tIns="91425" rIns="91425" bIns="91425" anchor="t" anchorCtr="0">
            <a:noAutofit/>
          </a:bodyPr>
          <a:lstStyle/>
          <a:p>
            <a:pPr marL="514350" lvl="0" indent="-285750" rtl="0">
              <a:spcBef>
                <a:spcPts val="0"/>
              </a:spcBef>
              <a:buFont typeface="Arial" charset="0"/>
              <a:buChar char="•"/>
            </a:pPr>
            <a:r>
              <a:rPr lang="en" dirty="0"/>
              <a:t>Microfluidics is a network of micro-sized channels that handle small </a:t>
            </a:r>
            <a:r>
              <a:rPr lang="en-US" dirty="0" smtClean="0"/>
              <a:t>fluid samples</a:t>
            </a:r>
            <a:endParaRPr lang="en" dirty="0"/>
          </a:p>
          <a:p>
            <a:pPr marL="514350" lvl="0" indent="-285750" rtl="0">
              <a:spcBef>
                <a:spcPts val="0"/>
              </a:spcBef>
              <a:buFont typeface="Arial" charset="0"/>
              <a:buChar char="•"/>
            </a:pPr>
            <a:r>
              <a:rPr lang="en" dirty="0"/>
              <a:t>Used to mix, sort, and transfer </a:t>
            </a:r>
            <a:r>
              <a:rPr lang="en" dirty="0" smtClean="0"/>
              <a:t>fluids</a:t>
            </a:r>
            <a:endParaRPr lang="en" dirty="0"/>
          </a:p>
          <a:p>
            <a:pPr marL="514350" lvl="0" indent="-285750" rtl="0">
              <a:spcBef>
                <a:spcPts val="0"/>
              </a:spcBef>
              <a:buFont typeface="Arial" charset="0"/>
              <a:buChar char="•"/>
            </a:pPr>
            <a:r>
              <a:rPr lang="en" dirty="0"/>
              <a:t>Come in various arrays of patterns and designs depending on the </a:t>
            </a:r>
            <a:r>
              <a:rPr lang="en" dirty="0" smtClean="0"/>
              <a:t>purpose</a:t>
            </a:r>
            <a:endParaRPr lang="en" dirty="0"/>
          </a:p>
          <a:p>
            <a:pPr marL="514350" lvl="0" indent="-285750" rtl="0">
              <a:spcBef>
                <a:spcPts val="0"/>
              </a:spcBef>
              <a:buFont typeface="Arial" charset="0"/>
              <a:buChar char="•"/>
            </a:pPr>
            <a:r>
              <a:rPr lang="en" dirty="0"/>
              <a:t>Properties:</a:t>
            </a:r>
          </a:p>
          <a:p>
            <a:pPr marL="914400" lvl="1" indent="-342900" rtl="0">
              <a:lnSpc>
                <a:spcPct val="115000"/>
              </a:lnSpc>
              <a:spcBef>
                <a:spcPts val="0"/>
              </a:spcBef>
              <a:buSzPct val="100000"/>
              <a:buFont typeface="Arial" charset="0"/>
              <a:buChar char="•"/>
            </a:pPr>
            <a:r>
              <a:rPr lang="en" sz="1800" dirty="0"/>
              <a:t>Inexpensive and compact</a:t>
            </a:r>
          </a:p>
          <a:p>
            <a:pPr marL="914400" lvl="1" indent="-342900" rtl="0">
              <a:lnSpc>
                <a:spcPct val="115000"/>
              </a:lnSpc>
              <a:spcBef>
                <a:spcPts val="0"/>
              </a:spcBef>
              <a:buSzPct val="100000"/>
              <a:buFont typeface="Arial" charset="0"/>
              <a:buChar char="•"/>
            </a:pPr>
            <a:r>
              <a:rPr lang="en" sz="1800" dirty="0"/>
              <a:t>Multiple inputs </a:t>
            </a:r>
          </a:p>
          <a:p>
            <a:pPr marL="914400" lvl="1" indent="-342900" rtl="0">
              <a:lnSpc>
                <a:spcPct val="115000"/>
              </a:lnSpc>
              <a:spcBef>
                <a:spcPts val="0"/>
              </a:spcBef>
              <a:buSzPct val="100000"/>
              <a:buFont typeface="Arial" charset="0"/>
              <a:buChar char="•"/>
            </a:pPr>
            <a:r>
              <a:rPr lang="en" sz="1800" dirty="0"/>
              <a:t>Laminar flow (diffusion mixing)</a:t>
            </a:r>
          </a:p>
        </p:txBody>
      </p:sp>
      <p:pic>
        <p:nvPicPr>
          <p:cNvPr id="128" name="Shape 128"/>
          <p:cNvPicPr preferRelativeResize="0"/>
          <p:nvPr/>
        </p:nvPicPr>
        <p:blipFill rotWithShape="1">
          <a:blip r:embed="rId3">
            <a:alphaModFix amt="93000"/>
          </a:blip>
          <a:srcRect l="4031" t="42779" r="8326" b="22066"/>
          <a:stretch/>
        </p:blipFill>
        <p:spPr>
          <a:xfrm>
            <a:off x="457725" y="1536625"/>
            <a:ext cx="3748924" cy="2560324"/>
          </a:xfrm>
          <a:prstGeom prst="rect">
            <a:avLst/>
          </a:prstGeom>
          <a:noFill/>
          <a:ln>
            <a:noFill/>
          </a:ln>
        </p:spPr>
      </p:pic>
      <p:cxnSp>
        <p:nvCxnSpPr>
          <p:cNvPr id="129" name="Shape 129"/>
          <p:cNvCxnSpPr>
            <a:endCxn id="130" idx="1"/>
          </p:cNvCxnSpPr>
          <p:nvPr/>
        </p:nvCxnSpPr>
        <p:spPr>
          <a:xfrm rot="10800000" flipH="1">
            <a:off x="3181200" y="1967650"/>
            <a:ext cx="367800" cy="195300"/>
          </a:xfrm>
          <a:prstGeom prst="straightConnector1">
            <a:avLst/>
          </a:prstGeom>
          <a:noFill/>
          <a:ln w="28575" cap="flat" cmpd="sng">
            <a:solidFill>
              <a:srgbClr val="980000"/>
            </a:solidFill>
            <a:prstDash val="solid"/>
            <a:round/>
            <a:headEnd type="triangle" w="lg" len="lg"/>
            <a:tailEnd type="none" w="lg" len="lg"/>
          </a:ln>
        </p:spPr>
      </p:cxnSp>
      <p:sp>
        <p:nvSpPr>
          <p:cNvPr id="130" name="Shape 130"/>
          <p:cNvSpPr txBox="1"/>
          <p:nvPr/>
        </p:nvSpPr>
        <p:spPr>
          <a:xfrm>
            <a:off x="3549000" y="1699600"/>
            <a:ext cx="657600" cy="536100"/>
          </a:xfrm>
          <a:prstGeom prst="rect">
            <a:avLst/>
          </a:prstGeom>
          <a:noFill/>
          <a:ln>
            <a:noFill/>
          </a:ln>
        </p:spPr>
        <p:txBody>
          <a:bodyPr lIns="91425" tIns="91425" rIns="91425" bIns="91425" anchor="t" anchorCtr="0">
            <a:noAutofit/>
          </a:bodyPr>
          <a:lstStyle/>
          <a:p>
            <a:pPr lvl="0">
              <a:spcBef>
                <a:spcPts val="0"/>
              </a:spcBef>
              <a:buNone/>
            </a:pPr>
            <a:r>
              <a:rPr lang="en"/>
              <a:t>Inlets</a:t>
            </a:r>
          </a:p>
        </p:txBody>
      </p:sp>
      <p:cxnSp>
        <p:nvCxnSpPr>
          <p:cNvPr id="131" name="Shape 131"/>
          <p:cNvCxnSpPr>
            <a:endCxn id="132" idx="2"/>
          </p:cNvCxnSpPr>
          <p:nvPr/>
        </p:nvCxnSpPr>
        <p:spPr>
          <a:xfrm rot="10800000">
            <a:off x="1176762" y="2914558"/>
            <a:ext cx="310800" cy="245100"/>
          </a:xfrm>
          <a:prstGeom prst="straightConnector1">
            <a:avLst/>
          </a:prstGeom>
          <a:noFill/>
          <a:ln w="28575" cap="flat" cmpd="sng">
            <a:solidFill>
              <a:srgbClr val="980000"/>
            </a:solidFill>
            <a:prstDash val="solid"/>
            <a:round/>
            <a:headEnd type="triangle" w="lg" len="lg"/>
            <a:tailEnd type="none" w="lg" len="lg"/>
          </a:ln>
        </p:spPr>
      </p:cxnSp>
      <p:sp>
        <p:nvSpPr>
          <p:cNvPr id="132" name="Shape 132"/>
          <p:cNvSpPr txBox="1"/>
          <p:nvPr/>
        </p:nvSpPr>
        <p:spPr>
          <a:xfrm>
            <a:off x="707712" y="2378458"/>
            <a:ext cx="938100" cy="536100"/>
          </a:xfrm>
          <a:prstGeom prst="rect">
            <a:avLst/>
          </a:prstGeom>
          <a:noFill/>
          <a:ln>
            <a:noFill/>
          </a:ln>
        </p:spPr>
        <p:txBody>
          <a:bodyPr lIns="91425" tIns="91425" rIns="91425" bIns="91425" anchor="t" anchorCtr="0">
            <a:noAutofit/>
          </a:bodyPr>
          <a:lstStyle/>
          <a:p>
            <a:pPr lvl="0" rtl="0">
              <a:spcBef>
                <a:spcPts val="0"/>
              </a:spcBef>
              <a:buNone/>
            </a:pPr>
            <a:r>
              <a:rPr lang="en"/>
              <a:t>Outlet</a:t>
            </a:r>
          </a:p>
        </p:txBody>
      </p:sp>
      <p:cxnSp>
        <p:nvCxnSpPr>
          <p:cNvPr id="133" name="Shape 133"/>
          <p:cNvCxnSpPr/>
          <p:nvPr/>
        </p:nvCxnSpPr>
        <p:spPr>
          <a:xfrm>
            <a:off x="2362250" y="3205600"/>
            <a:ext cx="324900" cy="569100"/>
          </a:xfrm>
          <a:prstGeom prst="straightConnector1">
            <a:avLst/>
          </a:prstGeom>
          <a:noFill/>
          <a:ln w="28575" cap="flat" cmpd="sng">
            <a:solidFill>
              <a:srgbClr val="980000"/>
            </a:solidFill>
            <a:prstDash val="solid"/>
            <a:round/>
            <a:headEnd type="triangle" w="lg" len="lg"/>
            <a:tailEnd type="none" w="lg" len="lg"/>
          </a:ln>
        </p:spPr>
      </p:cxnSp>
      <p:sp>
        <p:nvSpPr>
          <p:cNvPr id="134" name="Shape 134"/>
          <p:cNvSpPr txBox="1"/>
          <p:nvPr/>
        </p:nvSpPr>
        <p:spPr>
          <a:xfrm>
            <a:off x="2687150" y="3691733"/>
            <a:ext cx="1683900" cy="536100"/>
          </a:xfrm>
          <a:prstGeom prst="rect">
            <a:avLst/>
          </a:prstGeom>
          <a:noFill/>
          <a:ln>
            <a:noFill/>
          </a:ln>
        </p:spPr>
        <p:txBody>
          <a:bodyPr lIns="91425" tIns="91425" rIns="91425" bIns="91425" anchor="t" anchorCtr="0">
            <a:noAutofit/>
          </a:bodyPr>
          <a:lstStyle/>
          <a:p>
            <a:pPr lvl="0" rtl="0">
              <a:spcBef>
                <a:spcPts val="0"/>
              </a:spcBef>
              <a:buNone/>
            </a:pPr>
            <a:r>
              <a:rPr lang="en"/>
              <a:t>Micro-channels</a:t>
            </a:r>
          </a:p>
        </p:txBody>
      </p:sp>
      <p:pic>
        <p:nvPicPr>
          <p:cNvPr id="135" name="Shape 135"/>
          <p:cNvPicPr preferRelativeResize="0"/>
          <p:nvPr/>
        </p:nvPicPr>
        <p:blipFill>
          <a:blip r:embed="rId4">
            <a:alphaModFix/>
          </a:blip>
          <a:stretch>
            <a:fillRect/>
          </a:stretch>
        </p:blipFill>
        <p:spPr>
          <a:xfrm>
            <a:off x="702162" y="4096950"/>
            <a:ext cx="3260050" cy="2373500"/>
          </a:xfrm>
          <a:prstGeom prst="flowChartManualInput">
            <a:avLst/>
          </a:prstGeom>
          <a:noFill/>
          <a:ln>
            <a:noFill/>
          </a:ln>
        </p:spPr>
      </p:pic>
    </p:spTree>
    <p:extLst>
      <p:ext uri="{BB962C8B-B14F-4D97-AF65-F5344CB8AC3E}">
        <p14:creationId xmlns:p14="http://schemas.microsoft.com/office/powerpoint/2010/main" val="630467553"/>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Microfluidic System </a:t>
            </a:r>
            <a:r>
              <a:rPr lang="en-US" dirty="0" smtClean="0"/>
              <a:t>Demonstration</a:t>
            </a:r>
            <a:endParaRPr lang="en" dirty="0"/>
          </a:p>
        </p:txBody>
      </p:sp>
      <p:pic>
        <p:nvPicPr>
          <p:cNvPr id="5" name="Microscope_vid1_cyDcJ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0000" contrast="9000"/>
          </a:blip>
          <a:srcRect l="15403" t="8621" b="28207"/>
          <a:stretch/>
        </p:blipFill>
        <p:spPr>
          <a:xfrm rot="21600000">
            <a:off x="230522" y="1676400"/>
            <a:ext cx="8682955" cy="4322617"/>
          </a:xfrm>
          <a:prstGeom prst="rect">
            <a:avLst/>
          </a:prstGeom>
          <a:ln>
            <a:solidFill>
              <a:schemeClr val="accent1">
                <a:alpha val="94000"/>
              </a:schemeClr>
            </a:solidFill>
          </a:ln>
        </p:spPr>
      </p:pic>
      <p:sp>
        <p:nvSpPr>
          <p:cNvPr id="2" name="TextBox 1"/>
          <p:cNvSpPr txBox="1"/>
          <p:nvPr/>
        </p:nvSpPr>
        <p:spPr>
          <a:xfrm>
            <a:off x="311700" y="6010774"/>
            <a:ext cx="6988629" cy="307777"/>
          </a:xfrm>
          <a:prstGeom prst="rect">
            <a:avLst/>
          </a:prstGeom>
          <a:noFill/>
        </p:spPr>
        <p:txBody>
          <a:bodyPr wrap="square" rtlCol="0">
            <a:spAutoFit/>
          </a:bodyPr>
          <a:lstStyle/>
          <a:p>
            <a:r>
              <a:rPr lang="de-DE" dirty="0"/>
              <a:t>Channel </a:t>
            </a:r>
            <a:r>
              <a:rPr lang="de-DE" dirty="0" err="1"/>
              <a:t>width</a:t>
            </a:r>
            <a:r>
              <a:rPr lang="de-DE" dirty="0"/>
              <a:t>: 50um, 100um, 200um  </a:t>
            </a:r>
          </a:p>
        </p:txBody>
      </p:sp>
    </p:spTree>
    <p:extLst>
      <p:ext uri="{BB962C8B-B14F-4D97-AF65-F5344CB8AC3E}">
        <p14:creationId xmlns:p14="http://schemas.microsoft.com/office/powerpoint/2010/main" val="1422718374"/>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dirty="0"/>
              <a:t>Microfluidic System </a:t>
            </a:r>
            <a:r>
              <a:rPr lang="en-US" dirty="0" smtClean="0"/>
              <a:t>Demonstration</a:t>
            </a:r>
            <a:endParaRPr lang="en" dirty="0"/>
          </a:p>
        </p:txBody>
      </p:sp>
      <p:sp>
        <p:nvSpPr>
          <p:cNvPr id="2" name="TextBox 1"/>
          <p:cNvSpPr txBox="1"/>
          <p:nvPr/>
        </p:nvSpPr>
        <p:spPr>
          <a:xfrm>
            <a:off x="1310464" y="6010774"/>
            <a:ext cx="6988629" cy="307777"/>
          </a:xfrm>
          <a:prstGeom prst="rect">
            <a:avLst/>
          </a:prstGeom>
          <a:noFill/>
        </p:spPr>
        <p:txBody>
          <a:bodyPr wrap="square" rtlCol="0">
            <a:spAutoFit/>
          </a:bodyPr>
          <a:lstStyle/>
          <a:p>
            <a:r>
              <a:rPr lang="de-DE" dirty="0"/>
              <a:t>Channel </a:t>
            </a:r>
            <a:r>
              <a:rPr lang="de-DE" dirty="0" err="1"/>
              <a:t>width</a:t>
            </a:r>
            <a:r>
              <a:rPr lang="de-DE" dirty="0"/>
              <a:t>: 50um, 100um, 200um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57993" y="1189763"/>
            <a:ext cx="6428014" cy="4821011"/>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Microfluidic Chip Fabrication</a:t>
            </a:r>
          </a:p>
        </p:txBody>
      </p:sp>
      <p:sp>
        <p:nvSpPr>
          <p:cNvPr id="154" name="Shape 154"/>
          <p:cNvSpPr/>
          <p:nvPr/>
        </p:nvSpPr>
        <p:spPr>
          <a:xfrm>
            <a:off x="894911" y="17048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1</a:t>
            </a:r>
          </a:p>
        </p:txBody>
      </p:sp>
      <p:cxnSp>
        <p:nvCxnSpPr>
          <p:cNvPr id="161" name="Shape 161"/>
          <p:cNvCxnSpPr/>
          <p:nvPr/>
        </p:nvCxnSpPr>
        <p:spPr>
          <a:xfrm flipH="1">
            <a:off x="2140861" y="2724564"/>
            <a:ext cx="74400" cy="446400"/>
          </a:xfrm>
          <a:prstGeom prst="straightConnector1">
            <a:avLst/>
          </a:prstGeom>
          <a:noFill/>
          <a:ln w="28575" cap="flat" cmpd="sng">
            <a:solidFill>
              <a:srgbClr val="000000"/>
            </a:solidFill>
            <a:prstDash val="solid"/>
            <a:round/>
            <a:headEnd type="none" w="lg" len="lg"/>
            <a:tailEnd type="stealth" w="lg" len="lg"/>
          </a:ln>
        </p:spPr>
      </p:cxnSp>
      <p:sp>
        <p:nvSpPr>
          <p:cNvPr id="162" name="Shape 162"/>
          <p:cNvSpPr txBox="1"/>
          <p:nvPr/>
        </p:nvSpPr>
        <p:spPr>
          <a:xfrm>
            <a:off x="1694611" y="2366639"/>
            <a:ext cx="1151100" cy="459000"/>
          </a:xfrm>
          <a:prstGeom prst="rect">
            <a:avLst/>
          </a:prstGeom>
          <a:noFill/>
          <a:ln>
            <a:noFill/>
          </a:ln>
        </p:spPr>
        <p:txBody>
          <a:bodyPr lIns="91425" tIns="91425" rIns="91425" bIns="91425" anchor="t" anchorCtr="0">
            <a:noAutofit/>
          </a:bodyPr>
          <a:lstStyle/>
          <a:p>
            <a:pPr lvl="0" rtl="0">
              <a:spcBef>
                <a:spcPts val="0"/>
              </a:spcBef>
              <a:buNone/>
            </a:pPr>
            <a:r>
              <a:rPr lang="en" sz="1800"/>
              <a:t>   SU-8</a:t>
            </a:r>
          </a:p>
        </p:txBody>
      </p:sp>
      <p:sp>
        <p:nvSpPr>
          <p:cNvPr id="167" name="Shape 167"/>
          <p:cNvSpPr txBox="1"/>
          <p:nvPr/>
        </p:nvSpPr>
        <p:spPr>
          <a:xfrm>
            <a:off x="1266911" y="1698539"/>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a:t> Coat with SU-8</a:t>
            </a:r>
          </a:p>
        </p:txBody>
      </p:sp>
      <p:cxnSp>
        <p:nvCxnSpPr>
          <p:cNvPr id="170" name="Shape 170"/>
          <p:cNvCxnSpPr/>
          <p:nvPr/>
        </p:nvCxnSpPr>
        <p:spPr>
          <a:xfrm>
            <a:off x="280200" y="3986875"/>
            <a:ext cx="8616000" cy="0"/>
          </a:xfrm>
          <a:prstGeom prst="straightConnector1">
            <a:avLst/>
          </a:prstGeom>
          <a:noFill/>
          <a:ln w="9525" cap="flat" cmpd="sng">
            <a:solidFill>
              <a:schemeClr val="dk2"/>
            </a:solidFill>
            <a:prstDash val="solid"/>
            <a:round/>
            <a:headEnd type="none" w="lg" len="lg"/>
            <a:tailEnd type="none" w="lg" len="lg"/>
          </a:ln>
        </p:spPr>
      </p:cxnSp>
      <p:pic>
        <p:nvPicPr>
          <p:cNvPr id="28" name="Shape 147"/>
          <p:cNvPicPr preferRelativeResize="0"/>
          <p:nvPr/>
        </p:nvPicPr>
        <p:blipFill rotWithShape="1">
          <a:blip r:embed="rId3">
            <a:alphaModFix/>
          </a:blip>
          <a:srcRect l="36633" t="17527" r="35899" b="60833"/>
          <a:stretch/>
        </p:blipFill>
        <p:spPr>
          <a:xfrm>
            <a:off x="792469" y="3041213"/>
            <a:ext cx="2511653" cy="1136187"/>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Microfluidic Chip Fabrication</a:t>
            </a:r>
          </a:p>
        </p:txBody>
      </p:sp>
      <p:pic>
        <p:nvPicPr>
          <p:cNvPr id="147" name="Shape 147"/>
          <p:cNvPicPr preferRelativeResize="0"/>
          <p:nvPr/>
        </p:nvPicPr>
        <p:blipFill rotWithShape="1">
          <a:blip r:embed="rId3">
            <a:alphaModFix/>
          </a:blip>
          <a:srcRect l="64603" t="17527" r="6824" b="60833"/>
          <a:stretch/>
        </p:blipFill>
        <p:spPr>
          <a:xfrm>
            <a:off x="3465621" y="3041213"/>
            <a:ext cx="2612650" cy="1136187"/>
          </a:xfrm>
          <a:prstGeom prst="rect">
            <a:avLst/>
          </a:prstGeom>
          <a:noFill/>
          <a:ln>
            <a:noFill/>
          </a:ln>
        </p:spPr>
      </p:pic>
      <p:cxnSp>
        <p:nvCxnSpPr>
          <p:cNvPr id="148" name="Shape 148"/>
          <p:cNvCxnSpPr/>
          <p:nvPr/>
        </p:nvCxnSpPr>
        <p:spPr>
          <a:xfrm>
            <a:off x="41567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49" name="Shape 149"/>
          <p:cNvCxnSpPr/>
          <p:nvPr/>
        </p:nvCxnSpPr>
        <p:spPr>
          <a:xfrm>
            <a:off x="45210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0" name="Shape 150"/>
          <p:cNvCxnSpPr/>
          <p:nvPr/>
        </p:nvCxnSpPr>
        <p:spPr>
          <a:xfrm>
            <a:off x="48853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1" name="Shape 151"/>
          <p:cNvCxnSpPr/>
          <p:nvPr/>
        </p:nvCxnSpPr>
        <p:spPr>
          <a:xfrm>
            <a:off x="5279396" y="2790539"/>
            <a:ext cx="0" cy="324900"/>
          </a:xfrm>
          <a:prstGeom prst="straightConnector1">
            <a:avLst/>
          </a:prstGeom>
          <a:noFill/>
          <a:ln w="28575" cap="flat" cmpd="sng">
            <a:solidFill>
              <a:srgbClr val="1155CC"/>
            </a:solidFill>
            <a:prstDash val="solid"/>
            <a:round/>
            <a:headEnd type="none" w="lg" len="lg"/>
            <a:tailEnd type="triangle" w="lg" len="lg"/>
          </a:ln>
        </p:spPr>
      </p:cxnSp>
      <p:sp>
        <p:nvSpPr>
          <p:cNvPr id="152" name="Shape 152"/>
          <p:cNvSpPr txBox="1"/>
          <p:nvPr/>
        </p:nvSpPr>
        <p:spPr>
          <a:xfrm>
            <a:off x="3963346" y="2388789"/>
            <a:ext cx="1591800" cy="431400"/>
          </a:xfrm>
          <a:prstGeom prst="rect">
            <a:avLst/>
          </a:prstGeom>
          <a:noFill/>
          <a:ln>
            <a:noFill/>
          </a:ln>
        </p:spPr>
        <p:txBody>
          <a:bodyPr lIns="91425" tIns="91425" rIns="91425" bIns="91425" anchor="t" anchorCtr="0">
            <a:noAutofit/>
          </a:bodyPr>
          <a:lstStyle/>
          <a:p>
            <a:pPr lvl="0">
              <a:spcBef>
                <a:spcPts val="0"/>
              </a:spcBef>
              <a:buNone/>
            </a:pPr>
            <a:r>
              <a:rPr lang="en" sz="1800" b="1">
                <a:solidFill>
                  <a:srgbClr val="1155CC"/>
                </a:solidFill>
              </a:rPr>
              <a:t>UV exposure</a:t>
            </a:r>
          </a:p>
        </p:txBody>
      </p:sp>
      <p:sp>
        <p:nvSpPr>
          <p:cNvPr id="153" name="Shape 153"/>
          <p:cNvSpPr/>
          <p:nvPr/>
        </p:nvSpPr>
        <p:spPr>
          <a:xfrm>
            <a:off x="3465621"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800" b="1"/>
              <a:t>2</a:t>
            </a:r>
          </a:p>
        </p:txBody>
      </p:sp>
      <p:sp>
        <p:nvSpPr>
          <p:cNvPr id="154" name="Shape 154"/>
          <p:cNvSpPr/>
          <p:nvPr/>
        </p:nvSpPr>
        <p:spPr>
          <a:xfrm>
            <a:off x="894911" y="17048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1</a:t>
            </a:r>
          </a:p>
        </p:txBody>
      </p:sp>
      <p:cxnSp>
        <p:nvCxnSpPr>
          <p:cNvPr id="161" name="Shape 161"/>
          <p:cNvCxnSpPr/>
          <p:nvPr/>
        </p:nvCxnSpPr>
        <p:spPr>
          <a:xfrm flipH="1">
            <a:off x="2140861" y="2724564"/>
            <a:ext cx="74400" cy="446400"/>
          </a:xfrm>
          <a:prstGeom prst="straightConnector1">
            <a:avLst/>
          </a:prstGeom>
          <a:noFill/>
          <a:ln w="28575" cap="flat" cmpd="sng">
            <a:solidFill>
              <a:srgbClr val="000000"/>
            </a:solidFill>
            <a:prstDash val="solid"/>
            <a:round/>
            <a:headEnd type="none" w="lg" len="lg"/>
            <a:tailEnd type="stealth" w="lg" len="lg"/>
          </a:ln>
        </p:spPr>
      </p:cxnSp>
      <p:sp>
        <p:nvSpPr>
          <p:cNvPr id="162" name="Shape 162"/>
          <p:cNvSpPr txBox="1"/>
          <p:nvPr/>
        </p:nvSpPr>
        <p:spPr>
          <a:xfrm>
            <a:off x="1694611" y="2366639"/>
            <a:ext cx="1151100" cy="459000"/>
          </a:xfrm>
          <a:prstGeom prst="rect">
            <a:avLst/>
          </a:prstGeom>
          <a:noFill/>
          <a:ln>
            <a:noFill/>
          </a:ln>
        </p:spPr>
        <p:txBody>
          <a:bodyPr lIns="91425" tIns="91425" rIns="91425" bIns="91425" anchor="t" anchorCtr="0">
            <a:noAutofit/>
          </a:bodyPr>
          <a:lstStyle/>
          <a:p>
            <a:pPr lvl="0" rtl="0">
              <a:spcBef>
                <a:spcPts val="0"/>
              </a:spcBef>
              <a:buNone/>
            </a:pPr>
            <a:r>
              <a:rPr lang="en" sz="1800"/>
              <a:t>   SU-8</a:t>
            </a:r>
          </a:p>
        </p:txBody>
      </p:sp>
      <p:sp>
        <p:nvSpPr>
          <p:cNvPr id="167" name="Shape 167"/>
          <p:cNvSpPr txBox="1"/>
          <p:nvPr/>
        </p:nvSpPr>
        <p:spPr>
          <a:xfrm>
            <a:off x="1266911" y="1698539"/>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a:t> Coat with SU-8</a:t>
            </a:r>
          </a:p>
        </p:txBody>
      </p:sp>
      <p:sp>
        <p:nvSpPr>
          <p:cNvPr id="168" name="Shape 168"/>
          <p:cNvSpPr txBox="1"/>
          <p:nvPr/>
        </p:nvSpPr>
        <p:spPr>
          <a:xfrm>
            <a:off x="3827446" y="1708751"/>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dirty="0"/>
              <a:t>Place mask &amp; expose</a:t>
            </a:r>
          </a:p>
        </p:txBody>
      </p:sp>
      <p:cxnSp>
        <p:nvCxnSpPr>
          <p:cNvPr id="170" name="Shape 170"/>
          <p:cNvCxnSpPr/>
          <p:nvPr/>
        </p:nvCxnSpPr>
        <p:spPr>
          <a:xfrm>
            <a:off x="280200" y="3986875"/>
            <a:ext cx="8616000" cy="0"/>
          </a:xfrm>
          <a:prstGeom prst="straightConnector1">
            <a:avLst/>
          </a:prstGeom>
          <a:noFill/>
          <a:ln w="9525" cap="flat" cmpd="sng">
            <a:solidFill>
              <a:schemeClr val="dk2"/>
            </a:solidFill>
            <a:prstDash val="solid"/>
            <a:round/>
            <a:headEnd type="none" w="lg" len="lg"/>
            <a:tailEnd type="none" w="lg" len="lg"/>
          </a:ln>
        </p:spPr>
      </p:cxnSp>
      <p:pic>
        <p:nvPicPr>
          <p:cNvPr id="28" name="Shape 147"/>
          <p:cNvPicPr preferRelativeResize="0"/>
          <p:nvPr/>
        </p:nvPicPr>
        <p:blipFill rotWithShape="1">
          <a:blip r:embed="rId3">
            <a:alphaModFix/>
          </a:blip>
          <a:srcRect l="36633" t="17527" r="35899" b="60833"/>
          <a:stretch/>
        </p:blipFill>
        <p:spPr>
          <a:xfrm>
            <a:off x="792469" y="3041213"/>
            <a:ext cx="2511653" cy="1136187"/>
          </a:xfrm>
          <a:prstGeom prst="rect">
            <a:avLst/>
          </a:prstGeom>
          <a:noFill/>
          <a:ln>
            <a:noFill/>
          </a:ln>
        </p:spPr>
      </p:pic>
    </p:spTree>
    <p:extLst>
      <p:ext uri="{BB962C8B-B14F-4D97-AF65-F5344CB8AC3E}">
        <p14:creationId xmlns:p14="http://schemas.microsoft.com/office/powerpoint/2010/main" val="701110505"/>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Microfluidic Chip Fabrication</a:t>
            </a:r>
          </a:p>
        </p:txBody>
      </p:sp>
      <p:pic>
        <p:nvPicPr>
          <p:cNvPr id="147" name="Shape 147"/>
          <p:cNvPicPr preferRelativeResize="0"/>
          <p:nvPr/>
        </p:nvPicPr>
        <p:blipFill rotWithShape="1">
          <a:blip r:embed="rId3">
            <a:alphaModFix/>
          </a:blip>
          <a:srcRect l="64603" t="17527" r="6824" b="60833"/>
          <a:stretch/>
        </p:blipFill>
        <p:spPr>
          <a:xfrm>
            <a:off x="3465621" y="3041213"/>
            <a:ext cx="2612650" cy="1136187"/>
          </a:xfrm>
          <a:prstGeom prst="rect">
            <a:avLst/>
          </a:prstGeom>
          <a:noFill/>
          <a:ln>
            <a:noFill/>
          </a:ln>
        </p:spPr>
      </p:pic>
      <p:cxnSp>
        <p:nvCxnSpPr>
          <p:cNvPr id="148" name="Shape 148"/>
          <p:cNvCxnSpPr/>
          <p:nvPr/>
        </p:nvCxnSpPr>
        <p:spPr>
          <a:xfrm>
            <a:off x="41567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49" name="Shape 149"/>
          <p:cNvCxnSpPr/>
          <p:nvPr/>
        </p:nvCxnSpPr>
        <p:spPr>
          <a:xfrm>
            <a:off x="45210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0" name="Shape 150"/>
          <p:cNvCxnSpPr/>
          <p:nvPr/>
        </p:nvCxnSpPr>
        <p:spPr>
          <a:xfrm>
            <a:off x="48853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1" name="Shape 151"/>
          <p:cNvCxnSpPr/>
          <p:nvPr/>
        </p:nvCxnSpPr>
        <p:spPr>
          <a:xfrm>
            <a:off x="5279396" y="2790539"/>
            <a:ext cx="0" cy="324900"/>
          </a:xfrm>
          <a:prstGeom prst="straightConnector1">
            <a:avLst/>
          </a:prstGeom>
          <a:noFill/>
          <a:ln w="28575" cap="flat" cmpd="sng">
            <a:solidFill>
              <a:srgbClr val="1155CC"/>
            </a:solidFill>
            <a:prstDash val="solid"/>
            <a:round/>
            <a:headEnd type="none" w="lg" len="lg"/>
            <a:tailEnd type="triangle" w="lg" len="lg"/>
          </a:ln>
        </p:spPr>
      </p:cxnSp>
      <p:sp>
        <p:nvSpPr>
          <p:cNvPr id="152" name="Shape 152"/>
          <p:cNvSpPr txBox="1"/>
          <p:nvPr/>
        </p:nvSpPr>
        <p:spPr>
          <a:xfrm>
            <a:off x="3963346" y="2388789"/>
            <a:ext cx="1591800" cy="431400"/>
          </a:xfrm>
          <a:prstGeom prst="rect">
            <a:avLst/>
          </a:prstGeom>
          <a:noFill/>
          <a:ln>
            <a:noFill/>
          </a:ln>
        </p:spPr>
        <p:txBody>
          <a:bodyPr lIns="91425" tIns="91425" rIns="91425" bIns="91425" anchor="t" anchorCtr="0">
            <a:noAutofit/>
          </a:bodyPr>
          <a:lstStyle/>
          <a:p>
            <a:pPr lvl="0">
              <a:spcBef>
                <a:spcPts val="0"/>
              </a:spcBef>
              <a:buNone/>
            </a:pPr>
            <a:r>
              <a:rPr lang="en" sz="1800" b="1">
                <a:solidFill>
                  <a:srgbClr val="1155CC"/>
                </a:solidFill>
              </a:rPr>
              <a:t>UV exposure</a:t>
            </a:r>
          </a:p>
        </p:txBody>
      </p:sp>
      <p:sp>
        <p:nvSpPr>
          <p:cNvPr id="153" name="Shape 153"/>
          <p:cNvSpPr/>
          <p:nvPr/>
        </p:nvSpPr>
        <p:spPr>
          <a:xfrm>
            <a:off x="3465621"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800" b="1"/>
              <a:t>2</a:t>
            </a:r>
          </a:p>
        </p:txBody>
      </p:sp>
      <p:sp>
        <p:nvSpPr>
          <p:cNvPr id="154" name="Shape 154"/>
          <p:cNvSpPr/>
          <p:nvPr/>
        </p:nvSpPr>
        <p:spPr>
          <a:xfrm>
            <a:off x="894911" y="17048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1</a:t>
            </a:r>
          </a:p>
        </p:txBody>
      </p:sp>
      <p:sp>
        <p:nvSpPr>
          <p:cNvPr id="155" name="Shape 155"/>
          <p:cNvSpPr/>
          <p:nvPr/>
        </p:nvSpPr>
        <p:spPr>
          <a:xfrm>
            <a:off x="5847796"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3</a:t>
            </a:r>
          </a:p>
        </p:txBody>
      </p:sp>
      <p:cxnSp>
        <p:nvCxnSpPr>
          <p:cNvPr id="161" name="Shape 161"/>
          <p:cNvCxnSpPr/>
          <p:nvPr/>
        </p:nvCxnSpPr>
        <p:spPr>
          <a:xfrm flipH="1">
            <a:off x="2140861" y="2724564"/>
            <a:ext cx="74400" cy="446400"/>
          </a:xfrm>
          <a:prstGeom prst="straightConnector1">
            <a:avLst/>
          </a:prstGeom>
          <a:noFill/>
          <a:ln w="28575" cap="flat" cmpd="sng">
            <a:solidFill>
              <a:srgbClr val="000000"/>
            </a:solidFill>
            <a:prstDash val="solid"/>
            <a:round/>
            <a:headEnd type="none" w="lg" len="lg"/>
            <a:tailEnd type="stealth" w="lg" len="lg"/>
          </a:ln>
        </p:spPr>
      </p:cxnSp>
      <p:sp>
        <p:nvSpPr>
          <p:cNvPr id="162" name="Shape 162"/>
          <p:cNvSpPr txBox="1"/>
          <p:nvPr/>
        </p:nvSpPr>
        <p:spPr>
          <a:xfrm>
            <a:off x="1694611" y="2366639"/>
            <a:ext cx="1151100" cy="459000"/>
          </a:xfrm>
          <a:prstGeom prst="rect">
            <a:avLst/>
          </a:prstGeom>
          <a:noFill/>
          <a:ln>
            <a:noFill/>
          </a:ln>
        </p:spPr>
        <p:txBody>
          <a:bodyPr lIns="91425" tIns="91425" rIns="91425" bIns="91425" anchor="t" anchorCtr="0">
            <a:noAutofit/>
          </a:bodyPr>
          <a:lstStyle/>
          <a:p>
            <a:pPr lvl="0" rtl="0">
              <a:spcBef>
                <a:spcPts val="0"/>
              </a:spcBef>
              <a:buNone/>
            </a:pPr>
            <a:r>
              <a:rPr lang="en" sz="1800"/>
              <a:t>   SU-8</a:t>
            </a:r>
          </a:p>
        </p:txBody>
      </p:sp>
      <p:pic>
        <p:nvPicPr>
          <p:cNvPr id="166" name="Shape 166"/>
          <p:cNvPicPr preferRelativeResize="0"/>
          <p:nvPr/>
        </p:nvPicPr>
        <p:blipFill rotWithShape="1">
          <a:blip r:embed="rId4">
            <a:alphaModFix amt="97000"/>
          </a:blip>
          <a:srcRect l="8293" t="52463" r="63324" b="38597"/>
          <a:stretch/>
        </p:blipFill>
        <p:spPr>
          <a:xfrm>
            <a:off x="5847796" y="3153676"/>
            <a:ext cx="2765300" cy="517274"/>
          </a:xfrm>
          <a:prstGeom prst="rect">
            <a:avLst/>
          </a:prstGeom>
          <a:noFill/>
          <a:ln>
            <a:noFill/>
          </a:ln>
        </p:spPr>
      </p:pic>
      <p:sp>
        <p:nvSpPr>
          <p:cNvPr id="167" name="Shape 167"/>
          <p:cNvSpPr txBox="1"/>
          <p:nvPr/>
        </p:nvSpPr>
        <p:spPr>
          <a:xfrm>
            <a:off x="1266911" y="1698539"/>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a:t> Coat with SU-8</a:t>
            </a:r>
          </a:p>
        </p:txBody>
      </p:sp>
      <p:sp>
        <p:nvSpPr>
          <p:cNvPr id="168" name="Shape 168"/>
          <p:cNvSpPr txBox="1"/>
          <p:nvPr/>
        </p:nvSpPr>
        <p:spPr>
          <a:xfrm>
            <a:off x="3827446" y="1708751"/>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dirty="0"/>
              <a:t>Place mask &amp; expose</a:t>
            </a:r>
          </a:p>
        </p:txBody>
      </p:sp>
      <p:sp>
        <p:nvSpPr>
          <p:cNvPr id="169" name="Shape 169"/>
          <p:cNvSpPr txBox="1"/>
          <p:nvPr/>
        </p:nvSpPr>
        <p:spPr>
          <a:xfrm>
            <a:off x="6245371" y="1708764"/>
            <a:ext cx="2261100" cy="459000"/>
          </a:xfrm>
          <a:prstGeom prst="rect">
            <a:avLst/>
          </a:prstGeom>
          <a:noFill/>
          <a:ln>
            <a:noFill/>
          </a:ln>
        </p:spPr>
        <p:txBody>
          <a:bodyPr lIns="91425" tIns="91425" rIns="91425" bIns="91425" anchor="t" anchorCtr="0">
            <a:noAutofit/>
          </a:bodyPr>
          <a:lstStyle/>
          <a:p>
            <a:pPr lvl="0" rtl="0">
              <a:spcBef>
                <a:spcPts val="0"/>
              </a:spcBef>
              <a:buNone/>
            </a:pPr>
            <a:r>
              <a:rPr lang="en" sz="1800"/>
              <a:t>Wash away SU-8 and cure</a:t>
            </a:r>
          </a:p>
        </p:txBody>
      </p:sp>
      <p:cxnSp>
        <p:nvCxnSpPr>
          <p:cNvPr id="170" name="Shape 170"/>
          <p:cNvCxnSpPr/>
          <p:nvPr/>
        </p:nvCxnSpPr>
        <p:spPr>
          <a:xfrm>
            <a:off x="280200" y="3986875"/>
            <a:ext cx="8616000" cy="0"/>
          </a:xfrm>
          <a:prstGeom prst="straightConnector1">
            <a:avLst/>
          </a:prstGeom>
          <a:noFill/>
          <a:ln w="9525" cap="flat" cmpd="sng">
            <a:solidFill>
              <a:schemeClr val="dk2"/>
            </a:solidFill>
            <a:prstDash val="solid"/>
            <a:round/>
            <a:headEnd type="none" w="lg" len="lg"/>
            <a:tailEnd type="none" w="lg" len="lg"/>
          </a:ln>
        </p:spPr>
      </p:cxnSp>
      <p:pic>
        <p:nvPicPr>
          <p:cNvPr id="28" name="Shape 147"/>
          <p:cNvPicPr preferRelativeResize="0"/>
          <p:nvPr/>
        </p:nvPicPr>
        <p:blipFill rotWithShape="1">
          <a:blip r:embed="rId3">
            <a:alphaModFix/>
          </a:blip>
          <a:srcRect l="36633" t="17527" r="35899" b="60833"/>
          <a:stretch/>
        </p:blipFill>
        <p:spPr>
          <a:xfrm>
            <a:off x="792469" y="3041213"/>
            <a:ext cx="2511653" cy="1136187"/>
          </a:xfrm>
          <a:prstGeom prst="rect">
            <a:avLst/>
          </a:prstGeom>
          <a:noFill/>
          <a:ln>
            <a:noFill/>
          </a:ln>
        </p:spPr>
      </p:pic>
    </p:spTree>
    <p:extLst>
      <p:ext uri="{BB962C8B-B14F-4D97-AF65-F5344CB8AC3E}">
        <p14:creationId xmlns:p14="http://schemas.microsoft.com/office/powerpoint/2010/main" val="53359502"/>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Microfluidic Chip Fabrication</a:t>
            </a:r>
          </a:p>
        </p:txBody>
      </p:sp>
      <p:pic>
        <p:nvPicPr>
          <p:cNvPr id="147" name="Shape 147"/>
          <p:cNvPicPr preferRelativeResize="0"/>
          <p:nvPr/>
        </p:nvPicPr>
        <p:blipFill rotWithShape="1">
          <a:blip r:embed="rId3">
            <a:alphaModFix/>
          </a:blip>
          <a:srcRect l="64603" t="17527" r="6824" b="60833"/>
          <a:stretch/>
        </p:blipFill>
        <p:spPr>
          <a:xfrm>
            <a:off x="3465621" y="3041213"/>
            <a:ext cx="2612650" cy="1136187"/>
          </a:xfrm>
          <a:prstGeom prst="rect">
            <a:avLst/>
          </a:prstGeom>
          <a:noFill/>
          <a:ln>
            <a:noFill/>
          </a:ln>
        </p:spPr>
      </p:pic>
      <p:cxnSp>
        <p:nvCxnSpPr>
          <p:cNvPr id="148" name="Shape 148"/>
          <p:cNvCxnSpPr/>
          <p:nvPr/>
        </p:nvCxnSpPr>
        <p:spPr>
          <a:xfrm>
            <a:off x="41567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49" name="Shape 149"/>
          <p:cNvCxnSpPr/>
          <p:nvPr/>
        </p:nvCxnSpPr>
        <p:spPr>
          <a:xfrm>
            <a:off x="45210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0" name="Shape 150"/>
          <p:cNvCxnSpPr/>
          <p:nvPr/>
        </p:nvCxnSpPr>
        <p:spPr>
          <a:xfrm>
            <a:off x="48853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1" name="Shape 151"/>
          <p:cNvCxnSpPr/>
          <p:nvPr/>
        </p:nvCxnSpPr>
        <p:spPr>
          <a:xfrm>
            <a:off x="5279396" y="2790539"/>
            <a:ext cx="0" cy="324900"/>
          </a:xfrm>
          <a:prstGeom prst="straightConnector1">
            <a:avLst/>
          </a:prstGeom>
          <a:noFill/>
          <a:ln w="28575" cap="flat" cmpd="sng">
            <a:solidFill>
              <a:srgbClr val="1155CC"/>
            </a:solidFill>
            <a:prstDash val="solid"/>
            <a:round/>
            <a:headEnd type="none" w="lg" len="lg"/>
            <a:tailEnd type="triangle" w="lg" len="lg"/>
          </a:ln>
        </p:spPr>
      </p:cxnSp>
      <p:sp>
        <p:nvSpPr>
          <p:cNvPr id="152" name="Shape 152"/>
          <p:cNvSpPr txBox="1"/>
          <p:nvPr/>
        </p:nvSpPr>
        <p:spPr>
          <a:xfrm>
            <a:off x="3963346" y="2388789"/>
            <a:ext cx="1591800" cy="431400"/>
          </a:xfrm>
          <a:prstGeom prst="rect">
            <a:avLst/>
          </a:prstGeom>
          <a:noFill/>
          <a:ln>
            <a:noFill/>
          </a:ln>
        </p:spPr>
        <p:txBody>
          <a:bodyPr lIns="91425" tIns="91425" rIns="91425" bIns="91425" anchor="t" anchorCtr="0">
            <a:noAutofit/>
          </a:bodyPr>
          <a:lstStyle/>
          <a:p>
            <a:pPr lvl="0">
              <a:spcBef>
                <a:spcPts val="0"/>
              </a:spcBef>
              <a:buNone/>
            </a:pPr>
            <a:r>
              <a:rPr lang="en" sz="1800" b="1">
                <a:solidFill>
                  <a:srgbClr val="1155CC"/>
                </a:solidFill>
              </a:rPr>
              <a:t>UV exposure</a:t>
            </a:r>
          </a:p>
        </p:txBody>
      </p:sp>
      <p:sp>
        <p:nvSpPr>
          <p:cNvPr id="153" name="Shape 153"/>
          <p:cNvSpPr/>
          <p:nvPr/>
        </p:nvSpPr>
        <p:spPr>
          <a:xfrm>
            <a:off x="3465621"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800" b="1"/>
              <a:t>2</a:t>
            </a:r>
          </a:p>
        </p:txBody>
      </p:sp>
      <p:sp>
        <p:nvSpPr>
          <p:cNvPr id="154" name="Shape 154"/>
          <p:cNvSpPr/>
          <p:nvPr/>
        </p:nvSpPr>
        <p:spPr>
          <a:xfrm>
            <a:off x="894911" y="17048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1</a:t>
            </a:r>
          </a:p>
        </p:txBody>
      </p:sp>
      <p:sp>
        <p:nvSpPr>
          <p:cNvPr id="155" name="Shape 155"/>
          <p:cNvSpPr/>
          <p:nvPr/>
        </p:nvSpPr>
        <p:spPr>
          <a:xfrm>
            <a:off x="5847796"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3</a:t>
            </a:r>
          </a:p>
        </p:txBody>
      </p:sp>
      <p:sp>
        <p:nvSpPr>
          <p:cNvPr id="158" name="Shape 158"/>
          <p:cNvSpPr/>
          <p:nvPr/>
        </p:nvSpPr>
        <p:spPr>
          <a:xfrm>
            <a:off x="894911" y="420996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4</a:t>
            </a:r>
          </a:p>
        </p:txBody>
      </p:sp>
      <p:cxnSp>
        <p:nvCxnSpPr>
          <p:cNvPr id="161" name="Shape 161"/>
          <p:cNvCxnSpPr/>
          <p:nvPr/>
        </p:nvCxnSpPr>
        <p:spPr>
          <a:xfrm flipH="1">
            <a:off x="2140861" y="2724564"/>
            <a:ext cx="74400" cy="446400"/>
          </a:xfrm>
          <a:prstGeom prst="straightConnector1">
            <a:avLst/>
          </a:prstGeom>
          <a:noFill/>
          <a:ln w="28575" cap="flat" cmpd="sng">
            <a:solidFill>
              <a:srgbClr val="000000"/>
            </a:solidFill>
            <a:prstDash val="solid"/>
            <a:round/>
            <a:headEnd type="none" w="lg" len="lg"/>
            <a:tailEnd type="stealth" w="lg" len="lg"/>
          </a:ln>
        </p:spPr>
      </p:cxnSp>
      <p:sp>
        <p:nvSpPr>
          <p:cNvPr id="162" name="Shape 162"/>
          <p:cNvSpPr txBox="1"/>
          <p:nvPr/>
        </p:nvSpPr>
        <p:spPr>
          <a:xfrm>
            <a:off x="1694611" y="2366639"/>
            <a:ext cx="1151100" cy="459000"/>
          </a:xfrm>
          <a:prstGeom prst="rect">
            <a:avLst/>
          </a:prstGeom>
          <a:noFill/>
          <a:ln>
            <a:noFill/>
          </a:ln>
        </p:spPr>
        <p:txBody>
          <a:bodyPr lIns="91425" tIns="91425" rIns="91425" bIns="91425" anchor="t" anchorCtr="0">
            <a:noAutofit/>
          </a:bodyPr>
          <a:lstStyle/>
          <a:p>
            <a:pPr lvl="0" rtl="0">
              <a:spcBef>
                <a:spcPts val="0"/>
              </a:spcBef>
              <a:buNone/>
            </a:pPr>
            <a:r>
              <a:rPr lang="en" sz="1800"/>
              <a:t>   SU-8</a:t>
            </a:r>
          </a:p>
        </p:txBody>
      </p:sp>
      <p:sp>
        <p:nvSpPr>
          <p:cNvPr id="164" name="Shape 164"/>
          <p:cNvSpPr txBox="1"/>
          <p:nvPr/>
        </p:nvSpPr>
        <p:spPr>
          <a:xfrm>
            <a:off x="1099536" y="4207414"/>
            <a:ext cx="1797600" cy="459000"/>
          </a:xfrm>
          <a:prstGeom prst="rect">
            <a:avLst/>
          </a:prstGeom>
          <a:noFill/>
          <a:ln>
            <a:noFill/>
          </a:ln>
        </p:spPr>
        <p:txBody>
          <a:bodyPr lIns="91425" tIns="91425" rIns="91425" bIns="91425" anchor="t" anchorCtr="0">
            <a:noAutofit/>
          </a:bodyPr>
          <a:lstStyle/>
          <a:p>
            <a:pPr lvl="0" rtl="0">
              <a:spcBef>
                <a:spcPts val="0"/>
              </a:spcBef>
              <a:buNone/>
            </a:pPr>
            <a:r>
              <a:rPr lang="en" sz="1800"/>
              <a:t>   Pour PDMS</a:t>
            </a:r>
          </a:p>
        </p:txBody>
      </p:sp>
      <p:pic>
        <p:nvPicPr>
          <p:cNvPr id="166" name="Shape 166"/>
          <p:cNvPicPr preferRelativeResize="0"/>
          <p:nvPr/>
        </p:nvPicPr>
        <p:blipFill rotWithShape="1">
          <a:blip r:embed="rId4">
            <a:alphaModFix amt="97000"/>
          </a:blip>
          <a:srcRect l="8293" t="52463" r="63324" b="38597"/>
          <a:stretch/>
        </p:blipFill>
        <p:spPr>
          <a:xfrm>
            <a:off x="5847796" y="3153676"/>
            <a:ext cx="2765300" cy="517274"/>
          </a:xfrm>
          <a:prstGeom prst="rect">
            <a:avLst/>
          </a:prstGeom>
          <a:noFill/>
          <a:ln>
            <a:noFill/>
          </a:ln>
        </p:spPr>
      </p:pic>
      <p:sp>
        <p:nvSpPr>
          <p:cNvPr id="167" name="Shape 167"/>
          <p:cNvSpPr txBox="1"/>
          <p:nvPr/>
        </p:nvSpPr>
        <p:spPr>
          <a:xfrm>
            <a:off x="1266911" y="1698539"/>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a:t> Coat with SU-8</a:t>
            </a:r>
          </a:p>
        </p:txBody>
      </p:sp>
      <p:sp>
        <p:nvSpPr>
          <p:cNvPr id="168" name="Shape 168"/>
          <p:cNvSpPr txBox="1"/>
          <p:nvPr/>
        </p:nvSpPr>
        <p:spPr>
          <a:xfrm>
            <a:off x="3827446" y="1708751"/>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dirty="0"/>
              <a:t>Place mask &amp; expose</a:t>
            </a:r>
          </a:p>
        </p:txBody>
      </p:sp>
      <p:sp>
        <p:nvSpPr>
          <p:cNvPr id="169" name="Shape 169"/>
          <p:cNvSpPr txBox="1"/>
          <p:nvPr/>
        </p:nvSpPr>
        <p:spPr>
          <a:xfrm>
            <a:off x="6245371" y="1708764"/>
            <a:ext cx="2261100" cy="459000"/>
          </a:xfrm>
          <a:prstGeom prst="rect">
            <a:avLst/>
          </a:prstGeom>
          <a:noFill/>
          <a:ln>
            <a:noFill/>
          </a:ln>
        </p:spPr>
        <p:txBody>
          <a:bodyPr lIns="91425" tIns="91425" rIns="91425" bIns="91425" anchor="t" anchorCtr="0">
            <a:noAutofit/>
          </a:bodyPr>
          <a:lstStyle/>
          <a:p>
            <a:pPr lvl="0" rtl="0">
              <a:spcBef>
                <a:spcPts val="0"/>
              </a:spcBef>
              <a:buNone/>
            </a:pPr>
            <a:r>
              <a:rPr lang="en" sz="1800"/>
              <a:t>Wash away SU-8 and cure</a:t>
            </a:r>
          </a:p>
        </p:txBody>
      </p:sp>
      <p:cxnSp>
        <p:nvCxnSpPr>
          <p:cNvPr id="170" name="Shape 170"/>
          <p:cNvCxnSpPr/>
          <p:nvPr/>
        </p:nvCxnSpPr>
        <p:spPr>
          <a:xfrm>
            <a:off x="280200" y="3986875"/>
            <a:ext cx="8616000" cy="0"/>
          </a:xfrm>
          <a:prstGeom prst="straightConnector1">
            <a:avLst/>
          </a:prstGeom>
          <a:noFill/>
          <a:ln w="9525" cap="flat" cmpd="sng">
            <a:solidFill>
              <a:schemeClr val="dk2"/>
            </a:solidFill>
            <a:prstDash val="solid"/>
            <a:round/>
            <a:headEnd type="none" w="lg" len="lg"/>
            <a:tailEnd type="none" w="lg" len="lg"/>
          </a:ln>
        </p:spPr>
      </p:cxnSp>
      <p:pic>
        <p:nvPicPr>
          <p:cNvPr id="27" name="Shape 156"/>
          <p:cNvPicPr preferRelativeResize="0"/>
          <p:nvPr/>
        </p:nvPicPr>
        <p:blipFill rotWithShape="1">
          <a:blip r:embed="rId3">
            <a:alphaModFix/>
          </a:blip>
          <a:srcRect l="8294" t="37730" r="62715" b="35633"/>
          <a:stretch/>
        </p:blipFill>
        <p:spPr>
          <a:xfrm>
            <a:off x="597421" y="4574936"/>
            <a:ext cx="2650864" cy="1446625"/>
          </a:xfrm>
          <a:prstGeom prst="rect">
            <a:avLst/>
          </a:prstGeom>
          <a:noFill/>
          <a:ln>
            <a:noFill/>
          </a:ln>
        </p:spPr>
      </p:pic>
      <p:pic>
        <p:nvPicPr>
          <p:cNvPr id="28" name="Shape 147"/>
          <p:cNvPicPr preferRelativeResize="0"/>
          <p:nvPr/>
        </p:nvPicPr>
        <p:blipFill rotWithShape="1">
          <a:blip r:embed="rId3">
            <a:alphaModFix/>
          </a:blip>
          <a:srcRect l="36633" t="17527" r="35899" b="60833"/>
          <a:stretch/>
        </p:blipFill>
        <p:spPr>
          <a:xfrm>
            <a:off x="792469" y="3041213"/>
            <a:ext cx="2511653" cy="1136187"/>
          </a:xfrm>
          <a:prstGeom prst="rect">
            <a:avLst/>
          </a:prstGeom>
          <a:noFill/>
          <a:ln>
            <a:noFill/>
          </a:ln>
        </p:spPr>
      </p:pic>
    </p:spTree>
    <p:extLst>
      <p:ext uri="{BB962C8B-B14F-4D97-AF65-F5344CB8AC3E}">
        <p14:creationId xmlns:p14="http://schemas.microsoft.com/office/powerpoint/2010/main" val="1505120865"/>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Microfluidic Chip Fabrication</a:t>
            </a:r>
          </a:p>
        </p:txBody>
      </p:sp>
      <p:pic>
        <p:nvPicPr>
          <p:cNvPr id="147" name="Shape 147"/>
          <p:cNvPicPr preferRelativeResize="0"/>
          <p:nvPr/>
        </p:nvPicPr>
        <p:blipFill rotWithShape="1">
          <a:blip r:embed="rId3">
            <a:alphaModFix/>
          </a:blip>
          <a:srcRect l="64603" t="17527" r="6824" b="60833"/>
          <a:stretch/>
        </p:blipFill>
        <p:spPr>
          <a:xfrm>
            <a:off x="3465621" y="3041213"/>
            <a:ext cx="2612650" cy="1136187"/>
          </a:xfrm>
          <a:prstGeom prst="rect">
            <a:avLst/>
          </a:prstGeom>
          <a:noFill/>
          <a:ln>
            <a:noFill/>
          </a:ln>
        </p:spPr>
      </p:pic>
      <p:cxnSp>
        <p:nvCxnSpPr>
          <p:cNvPr id="148" name="Shape 148"/>
          <p:cNvCxnSpPr/>
          <p:nvPr/>
        </p:nvCxnSpPr>
        <p:spPr>
          <a:xfrm>
            <a:off x="41567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49" name="Shape 149"/>
          <p:cNvCxnSpPr/>
          <p:nvPr/>
        </p:nvCxnSpPr>
        <p:spPr>
          <a:xfrm>
            <a:off x="45210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0" name="Shape 150"/>
          <p:cNvCxnSpPr/>
          <p:nvPr/>
        </p:nvCxnSpPr>
        <p:spPr>
          <a:xfrm>
            <a:off x="48853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1" name="Shape 151"/>
          <p:cNvCxnSpPr/>
          <p:nvPr/>
        </p:nvCxnSpPr>
        <p:spPr>
          <a:xfrm>
            <a:off x="5279396" y="2790539"/>
            <a:ext cx="0" cy="324900"/>
          </a:xfrm>
          <a:prstGeom prst="straightConnector1">
            <a:avLst/>
          </a:prstGeom>
          <a:noFill/>
          <a:ln w="28575" cap="flat" cmpd="sng">
            <a:solidFill>
              <a:srgbClr val="1155CC"/>
            </a:solidFill>
            <a:prstDash val="solid"/>
            <a:round/>
            <a:headEnd type="none" w="lg" len="lg"/>
            <a:tailEnd type="triangle" w="lg" len="lg"/>
          </a:ln>
        </p:spPr>
      </p:cxnSp>
      <p:sp>
        <p:nvSpPr>
          <p:cNvPr id="152" name="Shape 152"/>
          <p:cNvSpPr txBox="1"/>
          <p:nvPr/>
        </p:nvSpPr>
        <p:spPr>
          <a:xfrm>
            <a:off x="3963346" y="2388789"/>
            <a:ext cx="1591800" cy="431400"/>
          </a:xfrm>
          <a:prstGeom prst="rect">
            <a:avLst/>
          </a:prstGeom>
          <a:noFill/>
          <a:ln>
            <a:noFill/>
          </a:ln>
        </p:spPr>
        <p:txBody>
          <a:bodyPr lIns="91425" tIns="91425" rIns="91425" bIns="91425" anchor="t" anchorCtr="0">
            <a:noAutofit/>
          </a:bodyPr>
          <a:lstStyle/>
          <a:p>
            <a:pPr lvl="0">
              <a:spcBef>
                <a:spcPts val="0"/>
              </a:spcBef>
              <a:buNone/>
            </a:pPr>
            <a:r>
              <a:rPr lang="en" sz="1800" b="1">
                <a:solidFill>
                  <a:srgbClr val="1155CC"/>
                </a:solidFill>
              </a:rPr>
              <a:t>UV exposure</a:t>
            </a:r>
          </a:p>
        </p:txBody>
      </p:sp>
      <p:sp>
        <p:nvSpPr>
          <p:cNvPr id="153" name="Shape 153"/>
          <p:cNvSpPr/>
          <p:nvPr/>
        </p:nvSpPr>
        <p:spPr>
          <a:xfrm>
            <a:off x="3465621"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800" b="1"/>
              <a:t>2</a:t>
            </a:r>
          </a:p>
        </p:txBody>
      </p:sp>
      <p:sp>
        <p:nvSpPr>
          <p:cNvPr id="154" name="Shape 154"/>
          <p:cNvSpPr/>
          <p:nvPr/>
        </p:nvSpPr>
        <p:spPr>
          <a:xfrm>
            <a:off x="894911" y="17048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1</a:t>
            </a:r>
          </a:p>
        </p:txBody>
      </p:sp>
      <p:sp>
        <p:nvSpPr>
          <p:cNvPr id="155" name="Shape 155"/>
          <p:cNvSpPr/>
          <p:nvPr/>
        </p:nvSpPr>
        <p:spPr>
          <a:xfrm>
            <a:off x="5847796"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3</a:t>
            </a:r>
          </a:p>
        </p:txBody>
      </p:sp>
      <p:pic>
        <p:nvPicPr>
          <p:cNvPr id="156" name="Shape 156"/>
          <p:cNvPicPr preferRelativeResize="0"/>
          <p:nvPr/>
        </p:nvPicPr>
        <p:blipFill rotWithShape="1">
          <a:blip r:embed="rId3">
            <a:alphaModFix/>
          </a:blip>
          <a:srcRect l="37566" t="37730" r="35163" b="35633"/>
          <a:stretch/>
        </p:blipFill>
        <p:spPr>
          <a:xfrm>
            <a:off x="3465621" y="4656864"/>
            <a:ext cx="2493625" cy="1446625"/>
          </a:xfrm>
          <a:prstGeom prst="rect">
            <a:avLst/>
          </a:prstGeom>
          <a:noFill/>
          <a:ln>
            <a:noFill/>
          </a:ln>
        </p:spPr>
      </p:pic>
      <p:sp>
        <p:nvSpPr>
          <p:cNvPr id="157" name="Shape 157"/>
          <p:cNvSpPr/>
          <p:nvPr/>
        </p:nvSpPr>
        <p:spPr>
          <a:xfrm>
            <a:off x="3465621" y="42164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5</a:t>
            </a:r>
          </a:p>
        </p:txBody>
      </p:sp>
      <p:sp>
        <p:nvSpPr>
          <p:cNvPr id="158" name="Shape 158"/>
          <p:cNvSpPr/>
          <p:nvPr/>
        </p:nvSpPr>
        <p:spPr>
          <a:xfrm>
            <a:off x="894911" y="420996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4</a:t>
            </a:r>
          </a:p>
        </p:txBody>
      </p:sp>
      <p:cxnSp>
        <p:nvCxnSpPr>
          <p:cNvPr id="161" name="Shape 161"/>
          <p:cNvCxnSpPr/>
          <p:nvPr/>
        </p:nvCxnSpPr>
        <p:spPr>
          <a:xfrm flipH="1">
            <a:off x="2140861" y="2724564"/>
            <a:ext cx="74400" cy="446400"/>
          </a:xfrm>
          <a:prstGeom prst="straightConnector1">
            <a:avLst/>
          </a:prstGeom>
          <a:noFill/>
          <a:ln w="28575" cap="flat" cmpd="sng">
            <a:solidFill>
              <a:srgbClr val="000000"/>
            </a:solidFill>
            <a:prstDash val="solid"/>
            <a:round/>
            <a:headEnd type="none" w="lg" len="lg"/>
            <a:tailEnd type="stealth" w="lg" len="lg"/>
          </a:ln>
        </p:spPr>
      </p:cxnSp>
      <p:sp>
        <p:nvSpPr>
          <p:cNvPr id="162" name="Shape 162"/>
          <p:cNvSpPr txBox="1"/>
          <p:nvPr/>
        </p:nvSpPr>
        <p:spPr>
          <a:xfrm>
            <a:off x="1694611" y="2366639"/>
            <a:ext cx="1151100" cy="459000"/>
          </a:xfrm>
          <a:prstGeom prst="rect">
            <a:avLst/>
          </a:prstGeom>
          <a:noFill/>
          <a:ln>
            <a:noFill/>
          </a:ln>
        </p:spPr>
        <p:txBody>
          <a:bodyPr lIns="91425" tIns="91425" rIns="91425" bIns="91425" anchor="t" anchorCtr="0">
            <a:noAutofit/>
          </a:bodyPr>
          <a:lstStyle/>
          <a:p>
            <a:pPr lvl="0" rtl="0">
              <a:spcBef>
                <a:spcPts val="0"/>
              </a:spcBef>
              <a:buNone/>
            </a:pPr>
            <a:r>
              <a:rPr lang="en" sz="1800"/>
              <a:t>   SU-8</a:t>
            </a:r>
          </a:p>
        </p:txBody>
      </p:sp>
      <p:sp>
        <p:nvSpPr>
          <p:cNvPr id="163" name="Shape 163"/>
          <p:cNvSpPr txBox="1"/>
          <p:nvPr/>
        </p:nvSpPr>
        <p:spPr>
          <a:xfrm>
            <a:off x="3757546" y="4213889"/>
            <a:ext cx="1797600" cy="459000"/>
          </a:xfrm>
          <a:prstGeom prst="rect">
            <a:avLst/>
          </a:prstGeom>
          <a:noFill/>
          <a:ln>
            <a:noFill/>
          </a:ln>
        </p:spPr>
        <p:txBody>
          <a:bodyPr lIns="91425" tIns="91425" rIns="91425" bIns="91425" anchor="t" anchorCtr="0">
            <a:noAutofit/>
          </a:bodyPr>
          <a:lstStyle/>
          <a:p>
            <a:pPr lvl="0" rtl="0">
              <a:spcBef>
                <a:spcPts val="0"/>
              </a:spcBef>
              <a:buNone/>
            </a:pPr>
            <a:r>
              <a:rPr lang="en" sz="1800"/>
              <a:t>  Peel off mold</a:t>
            </a:r>
          </a:p>
        </p:txBody>
      </p:sp>
      <p:sp>
        <p:nvSpPr>
          <p:cNvPr id="164" name="Shape 164"/>
          <p:cNvSpPr txBox="1"/>
          <p:nvPr/>
        </p:nvSpPr>
        <p:spPr>
          <a:xfrm>
            <a:off x="1099536" y="4207414"/>
            <a:ext cx="1797600" cy="459000"/>
          </a:xfrm>
          <a:prstGeom prst="rect">
            <a:avLst/>
          </a:prstGeom>
          <a:noFill/>
          <a:ln>
            <a:noFill/>
          </a:ln>
        </p:spPr>
        <p:txBody>
          <a:bodyPr lIns="91425" tIns="91425" rIns="91425" bIns="91425" anchor="t" anchorCtr="0">
            <a:noAutofit/>
          </a:bodyPr>
          <a:lstStyle/>
          <a:p>
            <a:pPr lvl="0" rtl="0">
              <a:spcBef>
                <a:spcPts val="0"/>
              </a:spcBef>
              <a:buNone/>
            </a:pPr>
            <a:r>
              <a:rPr lang="en" sz="1800"/>
              <a:t>   Pour PDMS</a:t>
            </a:r>
          </a:p>
        </p:txBody>
      </p:sp>
      <p:pic>
        <p:nvPicPr>
          <p:cNvPr id="166" name="Shape 166"/>
          <p:cNvPicPr preferRelativeResize="0"/>
          <p:nvPr/>
        </p:nvPicPr>
        <p:blipFill rotWithShape="1">
          <a:blip r:embed="rId4">
            <a:alphaModFix amt="97000"/>
          </a:blip>
          <a:srcRect l="8293" t="52463" r="63324" b="38597"/>
          <a:stretch/>
        </p:blipFill>
        <p:spPr>
          <a:xfrm>
            <a:off x="5847796" y="3153676"/>
            <a:ext cx="2765300" cy="517274"/>
          </a:xfrm>
          <a:prstGeom prst="rect">
            <a:avLst/>
          </a:prstGeom>
          <a:noFill/>
          <a:ln>
            <a:noFill/>
          </a:ln>
        </p:spPr>
      </p:pic>
      <p:sp>
        <p:nvSpPr>
          <p:cNvPr id="167" name="Shape 167"/>
          <p:cNvSpPr txBox="1"/>
          <p:nvPr/>
        </p:nvSpPr>
        <p:spPr>
          <a:xfrm>
            <a:off x="1266911" y="1698539"/>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a:t> Coat with SU-8</a:t>
            </a:r>
          </a:p>
        </p:txBody>
      </p:sp>
      <p:sp>
        <p:nvSpPr>
          <p:cNvPr id="168" name="Shape 168"/>
          <p:cNvSpPr txBox="1"/>
          <p:nvPr/>
        </p:nvSpPr>
        <p:spPr>
          <a:xfrm>
            <a:off x="3827446" y="1708751"/>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dirty="0"/>
              <a:t>Place mask &amp; expose</a:t>
            </a:r>
          </a:p>
        </p:txBody>
      </p:sp>
      <p:sp>
        <p:nvSpPr>
          <p:cNvPr id="169" name="Shape 169"/>
          <p:cNvSpPr txBox="1"/>
          <p:nvPr/>
        </p:nvSpPr>
        <p:spPr>
          <a:xfrm>
            <a:off x="6245371" y="1708764"/>
            <a:ext cx="2261100" cy="459000"/>
          </a:xfrm>
          <a:prstGeom prst="rect">
            <a:avLst/>
          </a:prstGeom>
          <a:noFill/>
          <a:ln>
            <a:noFill/>
          </a:ln>
        </p:spPr>
        <p:txBody>
          <a:bodyPr lIns="91425" tIns="91425" rIns="91425" bIns="91425" anchor="t" anchorCtr="0">
            <a:noAutofit/>
          </a:bodyPr>
          <a:lstStyle/>
          <a:p>
            <a:pPr lvl="0" rtl="0">
              <a:spcBef>
                <a:spcPts val="0"/>
              </a:spcBef>
              <a:buNone/>
            </a:pPr>
            <a:r>
              <a:rPr lang="en" sz="1800"/>
              <a:t>Wash away SU-8 and cure</a:t>
            </a:r>
          </a:p>
        </p:txBody>
      </p:sp>
      <p:cxnSp>
        <p:nvCxnSpPr>
          <p:cNvPr id="170" name="Shape 170"/>
          <p:cNvCxnSpPr/>
          <p:nvPr/>
        </p:nvCxnSpPr>
        <p:spPr>
          <a:xfrm>
            <a:off x="280200" y="3986875"/>
            <a:ext cx="8616000" cy="0"/>
          </a:xfrm>
          <a:prstGeom prst="straightConnector1">
            <a:avLst/>
          </a:prstGeom>
          <a:noFill/>
          <a:ln w="9525" cap="flat" cmpd="sng">
            <a:solidFill>
              <a:schemeClr val="dk2"/>
            </a:solidFill>
            <a:prstDash val="solid"/>
            <a:round/>
            <a:headEnd type="none" w="lg" len="lg"/>
            <a:tailEnd type="none" w="lg" len="lg"/>
          </a:ln>
        </p:spPr>
      </p:cxnSp>
      <p:pic>
        <p:nvPicPr>
          <p:cNvPr id="27" name="Shape 156"/>
          <p:cNvPicPr preferRelativeResize="0"/>
          <p:nvPr/>
        </p:nvPicPr>
        <p:blipFill rotWithShape="1">
          <a:blip r:embed="rId3">
            <a:alphaModFix/>
          </a:blip>
          <a:srcRect l="8294" t="37730" r="62715" b="35633"/>
          <a:stretch/>
        </p:blipFill>
        <p:spPr>
          <a:xfrm>
            <a:off x="597421" y="4574936"/>
            <a:ext cx="2650864" cy="1446625"/>
          </a:xfrm>
          <a:prstGeom prst="rect">
            <a:avLst/>
          </a:prstGeom>
          <a:noFill/>
          <a:ln>
            <a:noFill/>
          </a:ln>
        </p:spPr>
      </p:pic>
      <p:pic>
        <p:nvPicPr>
          <p:cNvPr id="28" name="Shape 147"/>
          <p:cNvPicPr preferRelativeResize="0"/>
          <p:nvPr/>
        </p:nvPicPr>
        <p:blipFill rotWithShape="1">
          <a:blip r:embed="rId3">
            <a:alphaModFix/>
          </a:blip>
          <a:srcRect l="36633" t="17527" r="35899" b="60833"/>
          <a:stretch/>
        </p:blipFill>
        <p:spPr>
          <a:xfrm>
            <a:off x="792469" y="3041213"/>
            <a:ext cx="2511653" cy="1136187"/>
          </a:xfrm>
          <a:prstGeom prst="rect">
            <a:avLst/>
          </a:prstGeom>
          <a:noFill/>
          <a:ln>
            <a:noFill/>
          </a:ln>
        </p:spPr>
      </p:pic>
    </p:spTree>
    <p:extLst>
      <p:ext uri="{BB962C8B-B14F-4D97-AF65-F5344CB8AC3E}">
        <p14:creationId xmlns:p14="http://schemas.microsoft.com/office/powerpoint/2010/main" val="302348753"/>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Microfluidic Chip Fabrication</a:t>
            </a:r>
          </a:p>
        </p:txBody>
      </p:sp>
      <p:pic>
        <p:nvPicPr>
          <p:cNvPr id="147" name="Shape 147"/>
          <p:cNvPicPr preferRelativeResize="0"/>
          <p:nvPr/>
        </p:nvPicPr>
        <p:blipFill rotWithShape="1">
          <a:blip r:embed="rId3">
            <a:alphaModFix/>
          </a:blip>
          <a:srcRect l="64603" t="17527" r="6824" b="60833"/>
          <a:stretch/>
        </p:blipFill>
        <p:spPr>
          <a:xfrm>
            <a:off x="3465621" y="3041213"/>
            <a:ext cx="2612650" cy="1136187"/>
          </a:xfrm>
          <a:prstGeom prst="rect">
            <a:avLst/>
          </a:prstGeom>
          <a:noFill/>
          <a:ln>
            <a:noFill/>
          </a:ln>
        </p:spPr>
      </p:pic>
      <p:cxnSp>
        <p:nvCxnSpPr>
          <p:cNvPr id="148" name="Shape 148"/>
          <p:cNvCxnSpPr/>
          <p:nvPr/>
        </p:nvCxnSpPr>
        <p:spPr>
          <a:xfrm>
            <a:off x="41567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49" name="Shape 149"/>
          <p:cNvCxnSpPr/>
          <p:nvPr/>
        </p:nvCxnSpPr>
        <p:spPr>
          <a:xfrm>
            <a:off x="45210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0" name="Shape 150"/>
          <p:cNvCxnSpPr/>
          <p:nvPr/>
        </p:nvCxnSpPr>
        <p:spPr>
          <a:xfrm>
            <a:off x="4885346" y="2790539"/>
            <a:ext cx="0" cy="324900"/>
          </a:xfrm>
          <a:prstGeom prst="straightConnector1">
            <a:avLst/>
          </a:prstGeom>
          <a:noFill/>
          <a:ln w="28575" cap="flat" cmpd="sng">
            <a:solidFill>
              <a:srgbClr val="1155CC"/>
            </a:solidFill>
            <a:prstDash val="solid"/>
            <a:round/>
            <a:headEnd type="none" w="lg" len="lg"/>
            <a:tailEnd type="triangle" w="lg" len="lg"/>
          </a:ln>
        </p:spPr>
      </p:cxnSp>
      <p:cxnSp>
        <p:nvCxnSpPr>
          <p:cNvPr id="151" name="Shape 151"/>
          <p:cNvCxnSpPr/>
          <p:nvPr/>
        </p:nvCxnSpPr>
        <p:spPr>
          <a:xfrm>
            <a:off x="5279396" y="2790539"/>
            <a:ext cx="0" cy="324900"/>
          </a:xfrm>
          <a:prstGeom prst="straightConnector1">
            <a:avLst/>
          </a:prstGeom>
          <a:noFill/>
          <a:ln w="28575" cap="flat" cmpd="sng">
            <a:solidFill>
              <a:srgbClr val="1155CC"/>
            </a:solidFill>
            <a:prstDash val="solid"/>
            <a:round/>
            <a:headEnd type="none" w="lg" len="lg"/>
            <a:tailEnd type="triangle" w="lg" len="lg"/>
          </a:ln>
        </p:spPr>
      </p:cxnSp>
      <p:sp>
        <p:nvSpPr>
          <p:cNvPr id="152" name="Shape 152"/>
          <p:cNvSpPr txBox="1"/>
          <p:nvPr/>
        </p:nvSpPr>
        <p:spPr>
          <a:xfrm>
            <a:off x="3963346" y="2388789"/>
            <a:ext cx="1591800" cy="431400"/>
          </a:xfrm>
          <a:prstGeom prst="rect">
            <a:avLst/>
          </a:prstGeom>
          <a:noFill/>
          <a:ln>
            <a:noFill/>
          </a:ln>
        </p:spPr>
        <p:txBody>
          <a:bodyPr lIns="91425" tIns="91425" rIns="91425" bIns="91425" anchor="t" anchorCtr="0">
            <a:noAutofit/>
          </a:bodyPr>
          <a:lstStyle/>
          <a:p>
            <a:pPr lvl="0">
              <a:spcBef>
                <a:spcPts val="0"/>
              </a:spcBef>
              <a:buNone/>
            </a:pPr>
            <a:r>
              <a:rPr lang="en" sz="1800" b="1">
                <a:solidFill>
                  <a:srgbClr val="1155CC"/>
                </a:solidFill>
              </a:rPr>
              <a:t>UV exposure</a:t>
            </a:r>
          </a:p>
        </p:txBody>
      </p:sp>
      <p:sp>
        <p:nvSpPr>
          <p:cNvPr id="153" name="Shape 153"/>
          <p:cNvSpPr/>
          <p:nvPr/>
        </p:nvSpPr>
        <p:spPr>
          <a:xfrm>
            <a:off x="3465621"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800" b="1"/>
              <a:t>2</a:t>
            </a:r>
          </a:p>
        </p:txBody>
      </p:sp>
      <p:sp>
        <p:nvSpPr>
          <p:cNvPr id="154" name="Shape 154"/>
          <p:cNvSpPr/>
          <p:nvPr/>
        </p:nvSpPr>
        <p:spPr>
          <a:xfrm>
            <a:off x="894911" y="17048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1</a:t>
            </a:r>
          </a:p>
        </p:txBody>
      </p:sp>
      <p:sp>
        <p:nvSpPr>
          <p:cNvPr id="155" name="Shape 155"/>
          <p:cNvSpPr/>
          <p:nvPr/>
        </p:nvSpPr>
        <p:spPr>
          <a:xfrm>
            <a:off x="5847796" y="171131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3</a:t>
            </a:r>
          </a:p>
        </p:txBody>
      </p:sp>
      <p:pic>
        <p:nvPicPr>
          <p:cNvPr id="156" name="Shape 156"/>
          <p:cNvPicPr preferRelativeResize="0"/>
          <p:nvPr/>
        </p:nvPicPr>
        <p:blipFill rotWithShape="1">
          <a:blip r:embed="rId3">
            <a:alphaModFix/>
          </a:blip>
          <a:srcRect l="37566" t="37730" r="35163" b="35633"/>
          <a:stretch/>
        </p:blipFill>
        <p:spPr>
          <a:xfrm>
            <a:off x="3465621" y="4656864"/>
            <a:ext cx="2493625" cy="1446625"/>
          </a:xfrm>
          <a:prstGeom prst="rect">
            <a:avLst/>
          </a:prstGeom>
          <a:noFill/>
          <a:ln>
            <a:noFill/>
          </a:ln>
        </p:spPr>
      </p:pic>
      <p:sp>
        <p:nvSpPr>
          <p:cNvPr id="157" name="Shape 157"/>
          <p:cNvSpPr/>
          <p:nvPr/>
        </p:nvSpPr>
        <p:spPr>
          <a:xfrm>
            <a:off x="3465621" y="42164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5</a:t>
            </a:r>
          </a:p>
        </p:txBody>
      </p:sp>
      <p:sp>
        <p:nvSpPr>
          <p:cNvPr id="158" name="Shape 158"/>
          <p:cNvSpPr/>
          <p:nvPr/>
        </p:nvSpPr>
        <p:spPr>
          <a:xfrm>
            <a:off x="894911" y="4209964"/>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4</a:t>
            </a:r>
          </a:p>
        </p:txBody>
      </p:sp>
      <p:sp>
        <p:nvSpPr>
          <p:cNvPr id="159" name="Shape 159"/>
          <p:cNvSpPr/>
          <p:nvPr/>
        </p:nvSpPr>
        <p:spPr>
          <a:xfrm>
            <a:off x="5847796" y="4216439"/>
            <a:ext cx="372000" cy="431400"/>
          </a:xfrm>
          <a:prstGeom prst="star7">
            <a:avLst>
              <a:gd name="adj" fmla="val 50000"/>
              <a:gd name="hf" fmla="val 102572"/>
              <a:gd name="vf" fmla="val 10521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800" b="1"/>
              <a:t>6</a:t>
            </a:r>
          </a:p>
        </p:txBody>
      </p:sp>
      <p:pic>
        <p:nvPicPr>
          <p:cNvPr id="160" name="Shape 160"/>
          <p:cNvPicPr preferRelativeResize="0"/>
          <p:nvPr/>
        </p:nvPicPr>
        <p:blipFill rotWithShape="1">
          <a:blip r:embed="rId3">
            <a:alphaModFix/>
          </a:blip>
          <a:srcRect l="64792" t="37730" r="6825" b="35633"/>
          <a:stretch/>
        </p:blipFill>
        <p:spPr>
          <a:xfrm>
            <a:off x="6078270" y="4582464"/>
            <a:ext cx="2595298" cy="1446625"/>
          </a:xfrm>
          <a:prstGeom prst="rect">
            <a:avLst/>
          </a:prstGeom>
          <a:noFill/>
          <a:ln>
            <a:noFill/>
          </a:ln>
        </p:spPr>
      </p:pic>
      <p:cxnSp>
        <p:nvCxnSpPr>
          <p:cNvPr id="161" name="Shape 161"/>
          <p:cNvCxnSpPr/>
          <p:nvPr/>
        </p:nvCxnSpPr>
        <p:spPr>
          <a:xfrm flipH="1">
            <a:off x="2140861" y="2724564"/>
            <a:ext cx="74400" cy="446400"/>
          </a:xfrm>
          <a:prstGeom prst="straightConnector1">
            <a:avLst/>
          </a:prstGeom>
          <a:noFill/>
          <a:ln w="28575" cap="flat" cmpd="sng">
            <a:solidFill>
              <a:srgbClr val="000000"/>
            </a:solidFill>
            <a:prstDash val="solid"/>
            <a:round/>
            <a:headEnd type="none" w="lg" len="lg"/>
            <a:tailEnd type="stealth" w="lg" len="lg"/>
          </a:ln>
        </p:spPr>
      </p:cxnSp>
      <p:sp>
        <p:nvSpPr>
          <p:cNvPr id="162" name="Shape 162"/>
          <p:cNvSpPr txBox="1"/>
          <p:nvPr/>
        </p:nvSpPr>
        <p:spPr>
          <a:xfrm>
            <a:off x="1694611" y="2366639"/>
            <a:ext cx="1151100" cy="459000"/>
          </a:xfrm>
          <a:prstGeom prst="rect">
            <a:avLst/>
          </a:prstGeom>
          <a:noFill/>
          <a:ln>
            <a:noFill/>
          </a:ln>
        </p:spPr>
        <p:txBody>
          <a:bodyPr lIns="91425" tIns="91425" rIns="91425" bIns="91425" anchor="t" anchorCtr="0">
            <a:noAutofit/>
          </a:bodyPr>
          <a:lstStyle/>
          <a:p>
            <a:pPr lvl="0" rtl="0">
              <a:spcBef>
                <a:spcPts val="0"/>
              </a:spcBef>
              <a:buNone/>
            </a:pPr>
            <a:r>
              <a:rPr lang="en" sz="1800"/>
              <a:t>   SU-8</a:t>
            </a:r>
          </a:p>
        </p:txBody>
      </p:sp>
      <p:sp>
        <p:nvSpPr>
          <p:cNvPr id="163" name="Shape 163"/>
          <p:cNvSpPr txBox="1"/>
          <p:nvPr/>
        </p:nvSpPr>
        <p:spPr>
          <a:xfrm>
            <a:off x="3757546" y="4213889"/>
            <a:ext cx="1797600" cy="459000"/>
          </a:xfrm>
          <a:prstGeom prst="rect">
            <a:avLst/>
          </a:prstGeom>
          <a:noFill/>
          <a:ln>
            <a:noFill/>
          </a:ln>
        </p:spPr>
        <p:txBody>
          <a:bodyPr lIns="91425" tIns="91425" rIns="91425" bIns="91425" anchor="t" anchorCtr="0">
            <a:noAutofit/>
          </a:bodyPr>
          <a:lstStyle/>
          <a:p>
            <a:pPr lvl="0" rtl="0">
              <a:spcBef>
                <a:spcPts val="0"/>
              </a:spcBef>
              <a:buNone/>
            </a:pPr>
            <a:r>
              <a:rPr lang="en" sz="1800"/>
              <a:t>  Peel off mold</a:t>
            </a:r>
          </a:p>
        </p:txBody>
      </p:sp>
      <p:sp>
        <p:nvSpPr>
          <p:cNvPr id="164" name="Shape 164"/>
          <p:cNvSpPr txBox="1"/>
          <p:nvPr/>
        </p:nvSpPr>
        <p:spPr>
          <a:xfrm>
            <a:off x="1099536" y="4207414"/>
            <a:ext cx="1797600" cy="459000"/>
          </a:xfrm>
          <a:prstGeom prst="rect">
            <a:avLst/>
          </a:prstGeom>
          <a:noFill/>
          <a:ln>
            <a:noFill/>
          </a:ln>
        </p:spPr>
        <p:txBody>
          <a:bodyPr lIns="91425" tIns="91425" rIns="91425" bIns="91425" anchor="t" anchorCtr="0">
            <a:noAutofit/>
          </a:bodyPr>
          <a:lstStyle/>
          <a:p>
            <a:pPr lvl="0" rtl="0">
              <a:spcBef>
                <a:spcPts val="0"/>
              </a:spcBef>
              <a:buNone/>
            </a:pPr>
            <a:r>
              <a:rPr lang="en" sz="1800"/>
              <a:t>   Pour PDMS</a:t>
            </a:r>
          </a:p>
        </p:txBody>
      </p:sp>
      <p:sp>
        <p:nvSpPr>
          <p:cNvPr id="165" name="Shape 165"/>
          <p:cNvSpPr txBox="1"/>
          <p:nvPr/>
        </p:nvSpPr>
        <p:spPr>
          <a:xfrm>
            <a:off x="6227021" y="4213889"/>
            <a:ext cx="2261100" cy="459000"/>
          </a:xfrm>
          <a:prstGeom prst="rect">
            <a:avLst/>
          </a:prstGeom>
          <a:noFill/>
          <a:ln>
            <a:noFill/>
          </a:ln>
        </p:spPr>
        <p:txBody>
          <a:bodyPr lIns="91425" tIns="91425" rIns="91425" bIns="91425" anchor="t" anchorCtr="0">
            <a:noAutofit/>
          </a:bodyPr>
          <a:lstStyle/>
          <a:p>
            <a:pPr lvl="0" rtl="0">
              <a:spcBef>
                <a:spcPts val="0"/>
              </a:spcBef>
              <a:buNone/>
            </a:pPr>
            <a:r>
              <a:rPr lang="en" sz="1800"/>
              <a:t> Bond to glass slide</a:t>
            </a:r>
          </a:p>
        </p:txBody>
      </p:sp>
      <p:pic>
        <p:nvPicPr>
          <p:cNvPr id="166" name="Shape 166"/>
          <p:cNvPicPr preferRelativeResize="0"/>
          <p:nvPr/>
        </p:nvPicPr>
        <p:blipFill rotWithShape="1">
          <a:blip r:embed="rId4">
            <a:alphaModFix amt="97000"/>
          </a:blip>
          <a:srcRect l="8293" t="52463" r="63324" b="38597"/>
          <a:stretch/>
        </p:blipFill>
        <p:spPr>
          <a:xfrm>
            <a:off x="5847796" y="3153676"/>
            <a:ext cx="2765300" cy="517274"/>
          </a:xfrm>
          <a:prstGeom prst="rect">
            <a:avLst/>
          </a:prstGeom>
          <a:noFill/>
          <a:ln>
            <a:noFill/>
          </a:ln>
        </p:spPr>
      </p:pic>
      <p:sp>
        <p:nvSpPr>
          <p:cNvPr id="167" name="Shape 167"/>
          <p:cNvSpPr txBox="1"/>
          <p:nvPr/>
        </p:nvSpPr>
        <p:spPr>
          <a:xfrm>
            <a:off x="1266911" y="1698539"/>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a:t> Coat with SU-8</a:t>
            </a:r>
          </a:p>
        </p:txBody>
      </p:sp>
      <p:sp>
        <p:nvSpPr>
          <p:cNvPr id="168" name="Shape 168"/>
          <p:cNvSpPr txBox="1"/>
          <p:nvPr/>
        </p:nvSpPr>
        <p:spPr>
          <a:xfrm>
            <a:off x="3827446" y="1708751"/>
            <a:ext cx="1863600" cy="459000"/>
          </a:xfrm>
          <a:prstGeom prst="rect">
            <a:avLst/>
          </a:prstGeom>
          <a:noFill/>
          <a:ln>
            <a:noFill/>
          </a:ln>
        </p:spPr>
        <p:txBody>
          <a:bodyPr lIns="91425" tIns="91425" rIns="91425" bIns="91425" anchor="t" anchorCtr="0">
            <a:noAutofit/>
          </a:bodyPr>
          <a:lstStyle/>
          <a:p>
            <a:pPr lvl="0" rtl="0">
              <a:spcBef>
                <a:spcPts val="0"/>
              </a:spcBef>
              <a:buNone/>
            </a:pPr>
            <a:r>
              <a:rPr lang="en" sz="1800" dirty="0"/>
              <a:t>Place mask &amp; expose</a:t>
            </a:r>
          </a:p>
        </p:txBody>
      </p:sp>
      <p:sp>
        <p:nvSpPr>
          <p:cNvPr id="169" name="Shape 169"/>
          <p:cNvSpPr txBox="1"/>
          <p:nvPr/>
        </p:nvSpPr>
        <p:spPr>
          <a:xfrm>
            <a:off x="6245371" y="1708764"/>
            <a:ext cx="2261100" cy="459000"/>
          </a:xfrm>
          <a:prstGeom prst="rect">
            <a:avLst/>
          </a:prstGeom>
          <a:noFill/>
          <a:ln>
            <a:noFill/>
          </a:ln>
        </p:spPr>
        <p:txBody>
          <a:bodyPr lIns="91425" tIns="91425" rIns="91425" bIns="91425" anchor="t" anchorCtr="0">
            <a:noAutofit/>
          </a:bodyPr>
          <a:lstStyle/>
          <a:p>
            <a:pPr lvl="0" rtl="0">
              <a:spcBef>
                <a:spcPts val="0"/>
              </a:spcBef>
              <a:buNone/>
            </a:pPr>
            <a:r>
              <a:rPr lang="en" sz="1800"/>
              <a:t>Wash away SU-8 and cure</a:t>
            </a:r>
          </a:p>
        </p:txBody>
      </p:sp>
      <p:cxnSp>
        <p:nvCxnSpPr>
          <p:cNvPr id="170" name="Shape 170"/>
          <p:cNvCxnSpPr/>
          <p:nvPr/>
        </p:nvCxnSpPr>
        <p:spPr>
          <a:xfrm>
            <a:off x="280200" y="3986875"/>
            <a:ext cx="8616000" cy="0"/>
          </a:xfrm>
          <a:prstGeom prst="straightConnector1">
            <a:avLst/>
          </a:prstGeom>
          <a:noFill/>
          <a:ln w="9525" cap="flat" cmpd="sng">
            <a:solidFill>
              <a:schemeClr val="dk2"/>
            </a:solidFill>
            <a:prstDash val="solid"/>
            <a:round/>
            <a:headEnd type="none" w="lg" len="lg"/>
            <a:tailEnd type="none" w="lg" len="lg"/>
          </a:ln>
        </p:spPr>
      </p:cxnSp>
      <p:pic>
        <p:nvPicPr>
          <p:cNvPr id="27" name="Shape 156"/>
          <p:cNvPicPr preferRelativeResize="0"/>
          <p:nvPr/>
        </p:nvPicPr>
        <p:blipFill rotWithShape="1">
          <a:blip r:embed="rId3">
            <a:alphaModFix/>
          </a:blip>
          <a:srcRect l="8294" t="37730" r="62715" b="35633"/>
          <a:stretch/>
        </p:blipFill>
        <p:spPr>
          <a:xfrm>
            <a:off x="597421" y="4574936"/>
            <a:ext cx="2650864" cy="1446625"/>
          </a:xfrm>
          <a:prstGeom prst="rect">
            <a:avLst/>
          </a:prstGeom>
          <a:noFill/>
          <a:ln>
            <a:noFill/>
          </a:ln>
        </p:spPr>
      </p:pic>
      <p:pic>
        <p:nvPicPr>
          <p:cNvPr id="28" name="Shape 147"/>
          <p:cNvPicPr preferRelativeResize="0"/>
          <p:nvPr/>
        </p:nvPicPr>
        <p:blipFill rotWithShape="1">
          <a:blip r:embed="rId3">
            <a:alphaModFix/>
          </a:blip>
          <a:srcRect l="36633" t="17527" r="35899" b="60833"/>
          <a:stretch/>
        </p:blipFill>
        <p:spPr>
          <a:xfrm>
            <a:off x="792469" y="3041213"/>
            <a:ext cx="2511653" cy="1136187"/>
          </a:xfrm>
          <a:prstGeom prst="rect">
            <a:avLst/>
          </a:prstGeom>
          <a:noFill/>
          <a:ln>
            <a:noFill/>
          </a:ln>
        </p:spPr>
      </p:pic>
    </p:spTree>
    <p:extLst>
      <p:ext uri="{BB962C8B-B14F-4D97-AF65-F5344CB8AC3E}">
        <p14:creationId xmlns:p14="http://schemas.microsoft.com/office/powerpoint/2010/main" val="1988208047"/>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Experiment Setup</a:t>
            </a:r>
          </a:p>
        </p:txBody>
      </p:sp>
      <p:pic>
        <p:nvPicPr>
          <p:cNvPr id="176" name="Shape 176"/>
          <p:cNvPicPr preferRelativeResize="0"/>
          <p:nvPr/>
        </p:nvPicPr>
        <p:blipFill rotWithShape="1">
          <a:blip r:embed="rId3">
            <a:alphaModFix/>
          </a:blip>
          <a:srcRect t="4393" r="3549" b="5767"/>
          <a:stretch/>
        </p:blipFill>
        <p:spPr>
          <a:xfrm>
            <a:off x="267950" y="1502500"/>
            <a:ext cx="8608100" cy="4869924"/>
          </a:xfrm>
          <a:prstGeom prst="rect">
            <a:avLst/>
          </a:prstGeom>
          <a:noFill/>
          <a:ln>
            <a:noFill/>
          </a:ln>
        </p:spPr>
      </p:pic>
      <p:cxnSp>
        <p:nvCxnSpPr>
          <p:cNvPr id="177" name="Shape 177"/>
          <p:cNvCxnSpPr/>
          <p:nvPr/>
        </p:nvCxnSpPr>
        <p:spPr>
          <a:xfrm rot="10800000">
            <a:off x="1249595" y="3659495"/>
            <a:ext cx="228900" cy="1114500"/>
          </a:xfrm>
          <a:prstGeom prst="straightConnector1">
            <a:avLst/>
          </a:prstGeom>
          <a:noFill/>
          <a:ln w="28575" cap="flat" cmpd="sng">
            <a:solidFill>
              <a:srgbClr val="0000FF"/>
            </a:solidFill>
            <a:prstDash val="solid"/>
            <a:round/>
            <a:headEnd type="none" w="lg" len="lg"/>
            <a:tailEnd type="triangle" w="lg" len="lg"/>
          </a:ln>
        </p:spPr>
      </p:cxnSp>
      <p:sp>
        <p:nvSpPr>
          <p:cNvPr id="178" name="Shape 178"/>
          <p:cNvSpPr txBox="1"/>
          <p:nvPr/>
        </p:nvSpPr>
        <p:spPr>
          <a:xfrm>
            <a:off x="754122" y="4704022"/>
            <a:ext cx="1856100" cy="644400"/>
          </a:xfrm>
          <a:prstGeom prst="rect">
            <a:avLst/>
          </a:prstGeom>
          <a:noFill/>
          <a:ln>
            <a:noFill/>
          </a:ln>
        </p:spPr>
        <p:txBody>
          <a:bodyPr lIns="91425" tIns="91425" rIns="91425" bIns="91425" anchor="t" anchorCtr="0">
            <a:noAutofit/>
          </a:bodyPr>
          <a:lstStyle/>
          <a:p>
            <a:pPr lvl="0" rtl="0">
              <a:spcBef>
                <a:spcPts val="0"/>
              </a:spcBef>
              <a:buNone/>
            </a:pPr>
            <a:r>
              <a:rPr lang="en" sz="1800"/>
              <a:t>Syringe Pump</a:t>
            </a:r>
          </a:p>
        </p:txBody>
      </p:sp>
      <p:cxnSp>
        <p:nvCxnSpPr>
          <p:cNvPr id="179" name="Shape 179"/>
          <p:cNvCxnSpPr/>
          <p:nvPr/>
        </p:nvCxnSpPr>
        <p:spPr>
          <a:xfrm rot="10800000">
            <a:off x="3183467" y="3084222"/>
            <a:ext cx="196500" cy="644400"/>
          </a:xfrm>
          <a:prstGeom prst="straightConnector1">
            <a:avLst/>
          </a:prstGeom>
          <a:noFill/>
          <a:ln w="28575" cap="flat" cmpd="sng">
            <a:solidFill>
              <a:srgbClr val="0000FF"/>
            </a:solidFill>
            <a:prstDash val="solid"/>
            <a:round/>
            <a:headEnd type="none" w="lg" len="lg"/>
            <a:tailEnd type="triangle" w="lg" len="lg"/>
          </a:ln>
        </p:spPr>
      </p:cxnSp>
      <p:cxnSp>
        <p:nvCxnSpPr>
          <p:cNvPr id="180" name="Shape 180"/>
          <p:cNvCxnSpPr>
            <a:stCxn id="181" idx="0"/>
          </p:cNvCxnSpPr>
          <p:nvPr/>
        </p:nvCxnSpPr>
        <p:spPr>
          <a:xfrm rot="10800000" flipH="1">
            <a:off x="5894748" y="4819837"/>
            <a:ext cx="169800" cy="528600"/>
          </a:xfrm>
          <a:prstGeom prst="straightConnector1">
            <a:avLst/>
          </a:prstGeom>
          <a:noFill/>
          <a:ln w="28575" cap="flat" cmpd="sng">
            <a:solidFill>
              <a:srgbClr val="0000FF"/>
            </a:solidFill>
            <a:prstDash val="solid"/>
            <a:round/>
            <a:headEnd type="none" w="lg" len="lg"/>
            <a:tailEnd type="triangle" w="lg" len="lg"/>
          </a:ln>
        </p:spPr>
      </p:cxnSp>
      <p:cxnSp>
        <p:nvCxnSpPr>
          <p:cNvPr id="182" name="Shape 182"/>
          <p:cNvCxnSpPr>
            <a:stCxn id="183" idx="2"/>
          </p:cNvCxnSpPr>
          <p:nvPr/>
        </p:nvCxnSpPr>
        <p:spPr>
          <a:xfrm flipH="1">
            <a:off x="6971650" y="2675573"/>
            <a:ext cx="630900" cy="716399"/>
          </a:xfrm>
          <a:prstGeom prst="straightConnector1">
            <a:avLst/>
          </a:prstGeom>
          <a:noFill/>
          <a:ln w="28575" cap="flat" cmpd="sng">
            <a:solidFill>
              <a:srgbClr val="0000FF"/>
            </a:solidFill>
            <a:prstDash val="solid"/>
            <a:round/>
            <a:headEnd type="none" w="lg" len="lg"/>
            <a:tailEnd type="triangle" w="lg" len="lg"/>
          </a:ln>
        </p:spPr>
      </p:cxnSp>
      <p:sp>
        <p:nvSpPr>
          <p:cNvPr id="181" name="Shape 181"/>
          <p:cNvSpPr txBox="1"/>
          <p:nvPr/>
        </p:nvSpPr>
        <p:spPr>
          <a:xfrm>
            <a:off x="4607598" y="5348437"/>
            <a:ext cx="2574300" cy="694800"/>
          </a:xfrm>
          <a:prstGeom prst="rect">
            <a:avLst/>
          </a:prstGeom>
          <a:noFill/>
          <a:ln>
            <a:noFill/>
          </a:ln>
        </p:spPr>
        <p:txBody>
          <a:bodyPr lIns="91425" tIns="91425" rIns="91425" bIns="91425" anchor="t" anchorCtr="0">
            <a:noAutofit/>
          </a:bodyPr>
          <a:lstStyle/>
          <a:p>
            <a:pPr lvl="0" rtl="0">
              <a:spcBef>
                <a:spcPts val="0"/>
              </a:spcBef>
              <a:buNone/>
            </a:pPr>
            <a:r>
              <a:rPr lang="en" sz="1800"/>
              <a:t>Microfluidic chip</a:t>
            </a:r>
          </a:p>
        </p:txBody>
      </p:sp>
      <p:sp>
        <p:nvSpPr>
          <p:cNvPr id="184" name="Shape 184"/>
          <p:cNvSpPr txBox="1"/>
          <p:nvPr/>
        </p:nvSpPr>
        <p:spPr>
          <a:xfrm>
            <a:off x="3060317" y="3728620"/>
            <a:ext cx="1085699" cy="6444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EFEFEF"/>
                </a:solidFill>
              </a:rPr>
              <a:t>Syringe</a:t>
            </a:r>
          </a:p>
        </p:txBody>
      </p:sp>
      <p:sp>
        <p:nvSpPr>
          <p:cNvPr id="185" name="Shape 185"/>
          <p:cNvSpPr txBox="1"/>
          <p:nvPr/>
        </p:nvSpPr>
        <p:spPr>
          <a:xfrm>
            <a:off x="6971650" y="4710673"/>
            <a:ext cx="1723200" cy="459000"/>
          </a:xfrm>
          <a:prstGeom prst="rect">
            <a:avLst/>
          </a:prstGeom>
          <a:noFill/>
          <a:ln>
            <a:noFill/>
          </a:ln>
        </p:spPr>
        <p:txBody>
          <a:bodyPr lIns="91425" tIns="91425" rIns="91425" bIns="91425" anchor="t" anchorCtr="0">
            <a:noAutofit/>
          </a:bodyPr>
          <a:lstStyle/>
          <a:p>
            <a:pPr lvl="0" rtl="0">
              <a:spcBef>
                <a:spcPts val="0"/>
              </a:spcBef>
              <a:buNone/>
            </a:pPr>
            <a:r>
              <a:rPr lang="en" sz="1800"/>
              <a:t>Food Coloring</a:t>
            </a:r>
          </a:p>
        </p:txBody>
      </p:sp>
      <p:cxnSp>
        <p:nvCxnSpPr>
          <p:cNvPr id="186" name="Shape 186"/>
          <p:cNvCxnSpPr/>
          <p:nvPr/>
        </p:nvCxnSpPr>
        <p:spPr>
          <a:xfrm rot="10800000" flipH="1">
            <a:off x="7522300" y="4195050"/>
            <a:ext cx="193500" cy="550500"/>
          </a:xfrm>
          <a:prstGeom prst="straightConnector1">
            <a:avLst/>
          </a:prstGeom>
          <a:noFill/>
          <a:ln w="28575" cap="flat" cmpd="sng">
            <a:solidFill>
              <a:srgbClr val="0000FF"/>
            </a:solidFill>
            <a:prstDash val="solid"/>
            <a:round/>
            <a:headEnd type="none" w="lg" len="lg"/>
            <a:tailEnd type="triangle" w="lg" len="lg"/>
          </a:ln>
        </p:spPr>
      </p:cxnSp>
      <p:sp>
        <p:nvSpPr>
          <p:cNvPr id="183" name="Shape 183"/>
          <p:cNvSpPr txBox="1"/>
          <p:nvPr/>
        </p:nvSpPr>
        <p:spPr>
          <a:xfrm>
            <a:off x="7059700" y="2216573"/>
            <a:ext cx="1085700" cy="4590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EFEFEF"/>
                </a:solidFill>
              </a:rPr>
              <a:t>  Tubing</a:t>
            </a:r>
          </a:p>
        </p:txBody>
      </p:sp>
      <p:cxnSp>
        <p:nvCxnSpPr>
          <p:cNvPr id="187" name="Shape 187"/>
          <p:cNvCxnSpPr>
            <a:stCxn id="188" idx="0"/>
          </p:cNvCxnSpPr>
          <p:nvPr/>
        </p:nvCxnSpPr>
        <p:spPr>
          <a:xfrm rot="10800000" flipH="1">
            <a:off x="5754949" y="3049600"/>
            <a:ext cx="279600" cy="544200"/>
          </a:xfrm>
          <a:prstGeom prst="straightConnector1">
            <a:avLst/>
          </a:prstGeom>
          <a:noFill/>
          <a:ln w="28575" cap="flat" cmpd="sng">
            <a:solidFill>
              <a:srgbClr val="0000FF"/>
            </a:solidFill>
            <a:prstDash val="solid"/>
            <a:round/>
            <a:headEnd type="none" w="lg" len="lg"/>
            <a:tailEnd type="triangle" w="lg" len="lg"/>
          </a:ln>
        </p:spPr>
      </p:cxnSp>
      <p:sp>
        <p:nvSpPr>
          <p:cNvPr id="188" name="Shape 188"/>
          <p:cNvSpPr txBox="1"/>
          <p:nvPr/>
        </p:nvSpPr>
        <p:spPr>
          <a:xfrm>
            <a:off x="4695799" y="3593800"/>
            <a:ext cx="2118300" cy="694800"/>
          </a:xfrm>
          <a:prstGeom prst="rect">
            <a:avLst/>
          </a:prstGeom>
          <a:noFill/>
          <a:ln>
            <a:noFill/>
          </a:ln>
        </p:spPr>
        <p:txBody>
          <a:bodyPr lIns="91425" tIns="91425" rIns="91425" bIns="91425" anchor="t" anchorCtr="0">
            <a:noAutofit/>
          </a:bodyPr>
          <a:lstStyle/>
          <a:p>
            <a:pPr lvl="0" rtl="0">
              <a:spcBef>
                <a:spcPts val="0"/>
              </a:spcBef>
              <a:buNone/>
            </a:pPr>
            <a:r>
              <a:rPr lang="en" sz="1800"/>
              <a:t>Microscope</a:t>
            </a:r>
          </a:p>
        </p:txBody>
      </p:sp>
      <p:cxnSp>
        <p:nvCxnSpPr>
          <p:cNvPr id="189" name="Shape 189"/>
          <p:cNvCxnSpPr/>
          <p:nvPr/>
        </p:nvCxnSpPr>
        <p:spPr>
          <a:xfrm rot="10800000">
            <a:off x="7251950" y="3733225"/>
            <a:ext cx="240600" cy="1027200"/>
          </a:xfrm>
          <a:prstGeom prst="straightConnector1">
            <a:avLst/>
          </a:prstGeom>
          <a:noFill/>
          <a:ln w="28575" cap="flat" cmpd="sng">
            <a:solidFill>
              <a:srgbClr val="0000FF"/>
            </a:solidFill>
            <a:prstDash val="solid"/>
            <a:round/>
            <a:headEnd type="none" w="lg" len="lg"/>
            <a:tailEnd type="triangle" w="lg" len="lg"/>
          </a:ln>
        </p:spPr>
      </p:cxn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Motivation: Personalized Medicine</a:t>
            </a:r>
            <a:endParaRPr lang="en" dirty="0"/>
          </a:p>
        </p:txBody>
      </p:sp>
      <p:pic>
        <p:nvPicPr>
          <p:cNvPr id="66" name="Shape 66"/>
          <p:cNvPicPr preferRelativeResize="0"/>
          <p:nvPr/>
        </p:nvPicPr>
        <p:blipFill rotWithShape="1">
          <a:blip r:embed="rId3">
            <a:alphaModFix/>
          </a:blip>
          <a:srcRect l="-4394" r="-4383" b="13209"/>
          <a:stretch/>
        </p:blipFill>
        <p:spPr>
          <a:xfrm>
            <a:off x="4058800" y="1270450"/>
            <a:ext cx="4761525" cy="2294099"/>
          </a:xfrm>
          <a:prstGeom prst="rect">
            <a:avLst/>
          </a:prstGeom>
          <a:noFill/>
          <a:ln>
            <a:noFill/>
          </a:ln>
        </p:spPr>
      </p:pic>
      <p:pic>
        <p:nvPicPr>
          <p:cNvPr id="67" name="Shape 67"/>
          <p:cNvPicPr preferRelativeResize="0"/>
          <p:nvPr/>
        </p:nvPicPr>
        <p:blipFill rotWithShape="1">
          <a:blip r:embed="rId4">
            <a:alphaModFix/>
          </a:blip>
          <a:srcRect l="3841" t="1859" r="5978" b="9180"/>
          <a:stretch/>
        </p:blipFill>
        <p:spPr>
          <a:xfrm>
            <a:off x="311699" y="1270450"/>
            <a:ext cx="3856240" cy="5298800"/>
          </a:xfrm>
          <a:prstGeom prst="rect">
            <a:avLst/>
          </a:prstGeom>
          <a:noFill/>
          <a:ln>
            <a:noFill/>
          </a:ln>
        </p:spPr>
      </p:pic>
    </p:spTree>
    <p:extLst>
      <p:ext uri="{BB962C8B-B14F-4D97-AF65-F5344CB8AC3E}">
        <p14:creationId xmlns:p14="http://schemas.microsoft.com/office/powerpoint/2010/main" val="341996764"/>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Summary of Results</a:t>
            </a:r>
            <a:endParaRPr lang="en" dirty="0"/>
          </a:p>
        </p:txBody>
      </p:sp>
      <p:sp>
        <p:nvSpPr>
          <p:cNvPr id="195" name="Shape 195"/>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rtl="0">
              <a:lnSpc>
                <a:spcPct val="200000"/>
              </a:lnSpc>
              <a:spcBef>
                <a:spcPts val="0"/>
              </a:spcBef>
              <a:buNone/>
            </a:pPr>
            <a:r>
              <a:rPr lang="en" sz="2400" dirty="0"/>
              <a:t>We were able to fabricate a microfluidic device and show the laminar flow occurring, but we saw that diffusion did not occur inside the channel. We want calculate how long the channel must be in order for diffusion mixing of liquids to occur. </a:t>
            </a:r>
          </a:p>
          <a:p>
            <a:pPr lvl="0" rtl="0">
              <a:lnSpc>
                <a:spcPct val="200000"/>
              </a:lnSpc>
              <a:spcBef>
                <a:spcPts val="0"/>
              </a:spcBef>
              <a:buNone/>
            </a:pPr>
            <a:endParaRPr dirty="0"/>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
              <a:t>Future Experiments </a:t>
            </a:r>
          </a:p>
        </p:txBody>
      </p:sp>
      <p:sp>
        <p:nvSpPr>
          <p:cNvPr id="201" name="Shape 201"/>
          <p:cNvSpPr txBox="1">
            <a:spLocks noGrp="1"/>
          </p:cNvSpPr>
          <p:nvPr>
            <p:ph type="body" idx="1"/>
          </p:nvPr>
        </p:nvSpPr>
        <p:spPr>
          <a:xfrm>
            <a:off x="5176975" y="1536625"/>
            <a:ext cx="3655200" cy="4555200"/>
          </a:xfrm>
          <a:prstGeom prst="rect">
            <a:avLst/>
          </a:prstGeom>
        </p:spPr>
        <p:txBody>
          <a:bodyPr lIns="91425" tIns="91425" rIns="91425" bIns="91425" anchor="t" anchorCtr="0">
            <a:noAutofit/>
          </a:bodyPr>
          <a:lstStyle/>
          <a:p>
            <a:pPr marL="514350" lvl="0" indent="-285750" rtl="0">
              <a:lnSpc>
                <a:spcPct val="150000"/>
              </a:lnSpc>
              <a:spcBef>
                <a:spcPts val="0"/>
              </a:spcBef>
              <a:buFont typeface="Arial" charset="0"/>
              <a:buChar char="•"/>
            </a:pPr>
            <a:r>
              <a:rPr lang="en" dirty="0"/>
              <a:t>Currently we are testing the </a:t>
            </a:r>
            <a:r>
              <a:rPr lang="en-US" dirty="0" smtClean="0"/>
              <a:t>alignment and </a:t>
            </a:r>
            <a:r>
              <a:rPr lang="en" dirty="0" smtClean="0"/>
              <a:t>bonding </a:t>
            </a:r>
            <a:r>
              <a:rPr lang="en-US" dirty="0" smtClean="0"/>
              <a:t>of</a:t>
            </a:r>
            <a:r>
              <a:rPr lang="en" smtClean="0"/>
              <a:t> </a:t>
            </a:r>
            <a:r>
              <a:rPr lang="en" dirty="0"/>
              <a:t>a simple microfluidic device on the nanowire FET.</a:t>
            </a:r>
          </a:p>
          <a:p>
            <a:pPr lvl="0" rtl="0">
              <a:lnSpc>
                <a:spcPct val="150000"/>
              </a:lnSpc>
              <a:spcBef>
                <a:spcPts val="0"/>
              </a:spcBef>
              <a:buNone/>
            </a:pPr>
            <a:r>
              <a:rPr lang="en" dirty="0"/>
              <a:t>Upcoming work:</a:t>
            </a:r>
          </a:p>
          <a:p>
            <a:pPr marL="514350" lvl="0" indent="-285750" rtl="0">
              <a:lnSpc>
                <a:spcPct val="150000"/>
              </a:lnSpc>
              <a:spcBef>
                <a:spcPts val="0"/>
              </a:spcBef>
              <a:buFont typeface="Arial" charset="0"/>
              <a:buChar char="•"/>
            </a:pPr>
            <a:r>
              <a:rPr lang="en" dirty="0"/>
              <a:t>We eventually want to run some pH sensing tests on the nanowire FET biosensor. Later we will do protein recognition tests. </a:t>
            </a:r>
          </a:p>
          <a:p>
            <a:pPr lvl="0">
              <a:spcBef>
                <a:spcPts val="0"/>
              </a:spcBef>
              <a:buNone/>
            </a:pPr>
            <a:endParaRPr dirty="0"/>
          </a:p>
        </p:txBody>
      </p:sp>
      <p:pic>
        <p:nvPicPr>
          <p:cNvPr id="202" name="Shape 202"/>
          <p:cNvPicPr preferRelativeResize="0"/>
          <p:nvPr/>
        </p:nvPicPr>
        <p:blipFill rotWithShape="1">
          <a:blip r:embed="rId3">
            <a:alphaModFix/>
          </a:blip>
          <a:srcRect l="25607" t="31889" r="26671" b="35140"/>
          <a:stretch/>
        </p:blipFill>
        <p:spPr>
          <a:xfrm>
            <a:off x="446300" y="1536625"/>
            <a:ext cx="4403401" cy="405644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rtl="0">
              <a:spcBef>
                <a:spcPts val="0"/>
              </a:spcBef>
              <a:buNone/>
            </a:pPr>
            <a:r>
              <a:rPr lang="en"/>
              <a:t>Acknowledgements</a:t>
            </a:r>
          </a:p>
        </p:txBody>
      </p:sp>
      <p:sp>
        <p:nvSpPr>
          <p:cNvPr id="208" name="Shape 208"/>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rtl="0">
              <a:spcBef>
                <a:spcPts val="0"/>
              </a:spcBef>
              <a:buNone/>
            </a:pPr>
            <a:r>
              <a:rPr lang="en" sz="2400"/>
              <a:t>Research mentor: Dr. Quan Qing</a:t>
            </a:r>
          </a:p>
          <a:p>
            <a:pPr lvl="0" rtl="0">
              <a:spcBef>
                <a:spcPts val="0"/>
              </a:spcBef>
              <a:buNone/>
            </a:pPr>
            <a:r>
              <a:rPr lang="en" sz="2400"/>
              <a:t>Lab partners:  Yuan Wang, Xiangbing Liao, Joshua Sadar</a:t>
            </a:r>
          </a:p>
          <a:p>
            <a:pPr lvl="0" rtl="0">
              <a:spcBef>
                <a:spcPts val="0"/>
              </a:spcBef>
              <a:buNone/>
            </a:pPr>
            <a:r>
              <a:rPr lang="en" sz="2400"/>
              <a:t>Research Funding: ASU/NASA Space Grant</a:t>
            </a:r>
          </a:p>
        </p:txBody>
      </p:sp>
      <p:pic>
        <p:nvPicPr>
          <p:cNvPr id="209" name="Shape 209"/>
          <p:cNvPicPr preferRelativeResize="0"/>
          <p:nvPr/>
        </p:nvPicPr>
        <p:blipFill>
          <a:blip r:embed="rId3">
            <a:alphaModFix/>
          </a:blip>
          <a:stretch>
            <a:fillRect/>
          </a:stretch>
        </p:blipFill>
        <p:spPr>
          <a:xfrm>
            <a:off x="2738050" y="3640827"/>
            <a:ext cx="3667899" cy="2384125"/>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593401"/>
            <a:ext cx="8520600" cy="2887800"/>
          </a:xfrm>
          <a:prstGeom prst="rect">
            <a:avLst/>
          </a:prstGeom>
        </p:spPr>
        <p:txBody>
          <a:bodyPr lIns="91425" tIns="91425" rIns="91425" bIns="91425" anchor="t" anchorCtr="0">
            <a:noAutofit/>
          </a:bodyPr>
          <a:lstStyle/>
          <a:p>
            <a:pPr lvl="0" algn="ctr" rtl="0">
              <a:spcBef>
                <a:spcPts val="0"/>
              </a:spcBef>
              <a:buNone/>
            </a:pPr>
            <a:r>
              <a:rPr lang="en" sz="4800"/>
              <a:t>Thank you for your attention!</a:t>
            </a:r>
          </a:p>
          <a:p>
            <a:pPr lvl="0" algn="ctr" rtl="0">
              <a:spcBef>
                <a:spcPts val="0"/>
              </a:spcBef>
              <a:buNone/>
            </a:pPr>
            <a:endParaRPr sz="3000"/>
          </a:p>
          <a:p>
            <a:pPr lvl="0" algn="ctr">
              <a:spcBef>
                <a:spcPts val="0"/>
              </a:spcBef>
              <a:buNone/>
            </a:pPr>
            <a:r>
              <a:rPr lang="en" sz="7200"/>
              <a:t>Any Questions?</a:t>
            </a:r>
          </a:p>
        </p:txBody>
      </p:sp>
      <p:sp>
        <p:nvSpPr>
          <p:cNvPr id="215" name="Shape 215"/>
          <p:cNvSpPr txBox="1">
            <a:spLocks noGrp="1"/>
          </p:cNvSpPr>
          <p:nvPr>
            <p:ph type="body" idx="1"/>
          </p:nvPr>
        </p:nvSpPr>
        <p:spPr>
          <a:xfrm>
            <a:off x="416525" y="2603349"/>
            <a:ext cx="8520600" cy="33693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marL="0" lvl="0" indent="0" algn="ctr" rtl="0">
              <a:spcBef>
                <a:spcPts val="0"/>
              </a:spcBef>
              <a:buNone/>
            </a:pPr>
            <a:r>
              <a:rPr lang="en" sz="3600"/>
              <a:t>Christy Contreras</a:t>
            </a:r>
          </a:p>
          <a:p>
            <a:pPr lvl="0" algn="ctr" rtl="0">
              <a:spcBef>
                <a:spcPts val="0"/>
              </a:spcBef>
              <a:buNone/>
            </a:pPr>
            <a:r>
              <a:rPr lang="en" sz="3600">
                <a:solidFill>
                  <a:srgbClr val="0000FF"/>
                </a:solidFill>
              </a:rPr>
              <a:t>ccontr11@asu.edu</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Motivation: Personalized Medicine</a:t>
            </a:r>
            <a:endParaRPr lang="en" dirty="0"/>
          </a:p>
        </p:txBody>
      </p:sp>
      <p:pic>
        <p:nvPicPr>
          <p:cNvPr id="66" name="Shape 66"/>
          <p:cNvPicPr preferRelativeResize="0"/>
          <p:nvPr/>
        </p:nvPicPr>
        <p:blipFill rotWithShape="1">
          <a:blip r:embed="rId3">
            <a:alphaModFix/>
          </a:blip>
          <a:srcRect l="-4394" r="-4383" b="13209"/>
          <a:stretch/>
        </p:blipFill>
        <p:spPr>
          <a:xfrm>
            <a:off x="4058800" y="1270450"/>
            <a:ext cx="4761525" cy="2294099"/>
          </a:xfrm>
          <a:prstGeom prst="rect">
            <a:avLst/>
          </a:prstGeom>
          <a:noFill/>
          <a:ln>
            <a:noFill/>
          </a:ln>
        </p:spPr>
      </p:pic>
      <p:pic>
        <p:nvPicPr>
          <p:cNvPr id="67" name="Shape 67"/>
          <p:cNvPicPr preferRelativeResize="0"/>
          <p:nvPr/>
        </p:nvPicPr>
        <p:blipFill rotWithShape="1">
          <a:blip r:embed="rId4">
            <a:alphaModFix/>
          </a:blip>
          <a:srcRect l="3841" t="1859" r="5978" b="9180"/>
          <a:stretch/>
        </p:blipFill>
        <p:spPr>
          <a:xfrm>
            <a:off x="311699" y="1270450"/>
            <a:ext cx="3856240" cy="5298800"/>
          </a:xfrm>
          <a:prstGeom prst="rect">
            <a:avLst/>
          </a:prstGeom>
          <a:noFill/>
          <a:ln>
            <a:noFill/>
          </a:ln>
        </p:spPr>
      </p:pic>
      <p:pic>
        <p:nvPicPr>
          <p:cNvPr id="68" name="Shape 68"/>
          <p:cNvPicPr preferRelativeResize="0"/>
          <p:nvPr/>
        </p:nvPicPr>
        <p:blipFill rotWithShape="1">
          <a:blip r:embed="rId5">
            <a:alphaModFix/>
          </a:blip>
          <a:srcRect r="3595" b="3595"/>
          <a:stretch/>
        </p:blipFill>
        <p:spPr>
          <a:xfrm>
            <a:off x="4250850" y="3650975"/>
            <a:ext cx="4377423" cy="2918274"/>
          </a:xfrm>
          <a:prstGeom prst="rect">
            <a:avLst/>
          </a:prstGeom>
          <a:noFill/>
          <a:ln>
            <a:noFill/>
          </a:ln>
        </p:spPr>
      </p:pic>
    </p:spTree>
    <p:extLst>
      <p:ext uri="{BB962C8B-B14F-4D97-AF65-F5344CB8AC3E}">
        <p14:creationId xmlns:p14="http://schemas.microsoft.com/office/powerpoint/2010/main" val="503135424"/>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Shape 74"/>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Proposed Solution: </a:t>
            </a:r>
            <a:r>
              <a:rPr lang="en" dirty="0" smtClean="0"/>
              <a:t>An </a:t>
            </a:r>
            <a:r>
              <a:rPr lang="en" dirty="0"/>
              <a:t>Integrated System</a:t>
            </a:r>
          </a:p>
        </p:txBody>
      </p:sp>
      <p:pic>
        <p:nvPicPr>
          <p:cNvPr id="76" name="Shape 76"/>
          <p:cNvPicPr preferRelativeResize="0"/>
          <p:nvPr/>
        </p:nvPicPr>
        <p:blipFill rotWithShape="1">
          <a:blip r:embed="rId3">
            <a:alphaModFix/>
          </a:blip>
          <a:srcRect l="2525" t="14509" r="48440" b="3327"/>
          <a:stretch/>
        </p:blipFill>
        <p:spPr>
          <a:xfrm>
            <a:off x="311699" y="1204975"/>
            <a:ext cx="3917675" cy="2826524"/>
          </a:xfrm>
          <a:prstGeom prst="rect">
            <a:avLst/>
          </a:prstGeom>
          <a:noFill/>
          <a:ln>
            <a:noFill/>
          </a:ln>
        </p:spPr>
      </p:pic>
      <p:sp>
        <p:nvSpPr>
          <p:cNvPr id="77" name="Shape 77"/>
          <p:cNvSpPr txBox="1">
            <a:spLocks noGrp="1"/>
          </p:cNvSpPr>
          <p:nvPr>
            <p:ph type="body" idx="1"/>
          </p:nvPr>
        </p:nvSpPr>
        <p:spPr>
          <a:xfrm>
            <a:off x="4687750" y="1356883"/>
            <a:ext cx="4015200" cy="4555200"/>
          </a:xfrm>
          <a:prstGeom prst="rect">
            <a:avLst/>
          </a:prstGeom>
        </p:spPr>
        <p:txBody>
          <a:bodyPr lIns="91425" tIns="91425" rIns="91425" bIns="91425" anchor="t" anchorCtr="0">
            <a:noAutofit/>
          </a:bodyPr>
          <a:lstStyle/>
          <a:p>
            <a:pPr marL="514350" lvl="0" indent="-285750" rtl="0">
              <a:lnSpc>
                <a:spcPct val="150000"/>
              </a:lnSpc>
              <a:spcBef>
                <a:spcPts val="0"/>
              </a:spcBef>
              <a:buFont typeface="Arial" charset="0"/>
              <a:buChar char="•"/>
            </a:pPr>
            <a:r>
              <a:rPr lang="en" dirty="0"/>
              <a:t>Innovative and powerful </a:t>
            </a:r>
            <a:r>
              <a:rPr lang="en-US" dirty="0" smtClean="0"/>
              <a:t>integrated </a:t>
            </a:r>
            <a:r>
              <a:rPr lang="en" dirty="0" smtClean="0"/>
              <a:t>technology</a:t>
            </a:r>
            <a:endParaRPr lang="en" dirty="0"/>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3">
            <a:alphaModFix/>
          </a:blip>
          <a:srcRect b="5829"/>
          <a:stretch/>
        </p:blipFill>
        <p:spPr>
          <a:xfrm>
            <a:off x="528050" y="4031500"/>
            <a:ext cx="3354674" cy="2605525"/>
          </a:xfrm>
          <a:prstGeom prst="rect">
            <a:avLst/>
          </a:prstGeom>
          <a:noFill/>
          <a:ln>
            <a:noFill/>
          </a:ln>
        </p:spPr>
      </p:pic>
      <p:sp>
        <p:nvSpPr>
          <p:cNvPr id="74" name="Shape 74"/>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Proposed Solution: </a:t>
            </a:r>
            <a:r>
              <a:rPr lang="en" dirty="0" smtClean="0"/>
              <a:t>An </a:t>
            </a:r>
            <a:r>
              <a:rPr lang="en" dirty="0"/>
              <a:t>Integrated System</a:t>
            </a:r>
          </a:p>
        </p:txBody>
      </p:sp>
      <p:pic>
        <p:nvPicPr>
          <p:cNvPr id="76" name="Shape 76"/>
          <p:cNvPicPr preferRelativeResize="0"/>
          <p:nvPr/>
        </p:nvPicPr>
        <p:blipFill rotWithShape="1">
          <a:blip r:embed="rId4">
            <a:alphaModFix/>
          </a:blip>
          <a:srcRect l="2525" t="14509" r="48440" b="3327"/>
          <a:stretch/>
        </p:blipFill>
        <p:spPr>
          <a:xfrm>
            <a:off x="311699" y="1204975"/>
            <a:ext cx="3917675" cy="2826524"/>
          </a:xfrm>
          <a:prstGeom prst="rect">
            <a:avLst/>
          </a:prstGeom>
          <a:noFill/>
          <a:ln>
            <a:noFill/>
          </a:ln>
        </p:spPr>
      </p:pic>
      <p:sp>
        <p:nvSpPr>
          <p:cNvPr id="77" name="Shape 77"/>
          <p:cNvSpPr txBox="1">
            <a:spLocks noGrp="1"/>
          </p:cNvSpPr>
          <p:nvPr>
            <p:ph type="body" idx="1"/>
          </p:nvPr>
        </p:nvSpPr>
        <p:spPr>
          <a:xfrm>
            <a:off x="4687750" y="1356883"/>
            <a:ext cx="4015200" cy="4555200"/>
          </a:xfrm>
          <a:prstGeom prst="rect">
            <a:avLst/>
          </a:prstGeom>
        </p:spPr>
        <p:txBody>
          <a:bodyPr lIns="91425" tIns="91425" rIns="91425" bIns="91425" anchor="t" anchorCtr="0">
            <a:noAutofit/>
          </a:bodyPr>
          <a:lstStyle/>
          <a:p>
            <a:pPr marL="514350" lvl="0" indent="-285750" rtl="0">
              <a:lnSpc>
                <a:spcPct val="150000"/>
              </a:lnSpc>
              <a:spcBef>
                <a:spcPts val="0"/>
              </a:spcBef>
              <a:buFont typeface="Arial" charset="0"/>
              <a:buChar char="•"/>
            </a:pPr>
            <a:r>
              <a:rPr lang="en" dirty="0"/>
              <a:t>Innovative and powerful </a:t>
            </a:r>
            <a:r>
              <a:rPr lang="en-US" dirty="0" smtClean="0"/>
              <a:t>integrated </a:t>
            </a:r>
            <a:r>
              <a:rPr lang="en" dirty="0" smtClean="0"/>
              <a:t>technology</a:t>
            </a:r>
            <a:endParaRPr lang="en" dirty="0"/>
          </a:p>
          <a:p>
            <a:pPr marL="514350" lvl="0" indent="-285750" rtl="0">
              <a:lnSpc>
                <a:spcPct val="150000"/>
              </a:lnSpc>
              <a:spcBef>
                <a:spcPts val="0"/>
              </a:spcBef>
              <a:buFont typeface="Arial" charset="0"/>
              <a:buChar char="•"/>
            </a:pPr>
            <a:r>
              <a:rPr lang="en" dirty="0" smtClean="0"/>
              <a:t>Able </a:t>
            </a:r>
            <a:r>
              <a:rPr lang="en" dirty="0"/>
              <a:t>to </a:t>
            </a:r>
            <a:r>
              <a:rPr lang="en-US" dirty="0" smtClean="0"/>
              <a:t>handle small liquids and </a:t>
            </a:r>
            <a:r>
              <a:rPr lang="en" dirty="0" smtClean="0"/>
              <a:t>detect </a:t>
            </a:r>
            <a:r>
              <a:rPr lang="en" dirty="0"/>
              <a:t>biomolecules like protein and </a:t>
            </a:r>
            <a:r>
              <a:rPr lang="en" dirty="0" smtClean="0"/>
              <a:t>DNA</a:t>
            </a:r>
            <a:endParaRPr lang="en" dirty="0"/>
          </a:p>
        </p:txBody>
      </p:sp>
    </p:spTree>
    <p:extLst>
      <p:ext uri="{BB962C8B-B14F-4D97-AF65-F5344CB8AC3E}">
        <p14:creationId xmlns:p14="http://schemas.microsoft.com/office/powerpoint/2010/main" val="1583523698"/>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3">
            <a:alphaModFix/>
          </a:blip>
          <a:srcRect b="5829"/>
          <a:stretch/>
        </p:blipFill>
        <p:spPr>
          <a:xfrm>
            <a:off x="528050" y="4031500"/>
            <a:ext cx="3354674" cy="2605525"/>
          </a:xfrm>
          <a:prstGeom prst="rect">
            <a:avLst/>
          </a:prstGeom>
          <a:noFill/>
          <a:ln>
            <a:noFill/>
          </a:ln>
        </p:spPr>
      </p:pic>
      <p:sp>
        <p:nvSpPr>
          <p:cNvPr id="74" name="Shape 74"/>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Proposed Solution: </a:t>
            </a:r>
            <a:r>
              <a:rPr lang="en" dirty="0" smtClean="0"/>
              <a:t>An </a:t>
            </a:r>
            <a:r>
              <a:rPr lang="en" dirty="0"/>
              <a:t>Integrated System</a:t>
            </a:r>
          </a:p>
        </p:txBody>
      </p:sp>
      <p:pic>
        <p:nvPicPr>
          <p:cNvPr id="76" name="Shape 76"/>
          <p:cNvPicPr preferRelativeResize="0"/>
          <p:nvPr/>
        </p:nvPicPr>
        <p:blipFill rotWithShape="1">
          <a:blip r:embed="rId4">
            <a:alphaModFix/>
          </a:blip>
          <a:srcRect l="2525" t="14509" r="48440" b="3327"/>
          <a:stretch/>
        </p:blipFill>
        <p:spPr>
          <a:xfrm>
            <a:off x="311699" y="1204975"/>
            <a:ext cx="3917675" cy="2826524"/>
          </a:xfrm>
          <a:prstGeom prst="rect">
            <a:avLst/>
          </a:prstGeom>
          <a:noFill/>
          <a:ln>
            <a:noFill/>
          </a:ln>
        </p:spPr>
      </p:pic>
      <p:sp>
        <p:nvSpPr>
          <p:cNvPr id="77" name="Shape 77"/>
          <p:cNvSpPr txBox="1">
            <a:spLocks noGrp="1"/>
          </p:cNvSpPr>
          <p:nvPr>
            <p:ph type="body" idx="1"/>
          </p:nvPr>
        </p:nvSpPr>
        <p:spPr>
          <a:xfrm>
            <a:off x="4687750" y="1356883"/>
            <a:ext cx="4015200" cy="4555200"/>
          </a:xfrm>
          <a:prstGeom prst="rect">
            <a:avLst/>
          </a:prstGeom>
        </p:spPr>
        <p:txBody>
          <a:bodyPr lIns="91425" tIns="91425" rIns="91425" bIns="91425" anchor="t" anchorCtr="0">
            <a:noAutofit/>
          </a:bodyPr>
          <a:lstStyle/>
          <a:p>
            <a:pPr marL="514350" lvl="0" indent="-285750" rtl="0">
              <a:lnSpc>
                <a:spcPct val="150000"/>
              </a:lnSpc>
              <a:spcBef>
                <a:spcPts val="0"/>
              </a:spcBef>
              <a:buFont typeface="Arial" charset="0"/>
              <a:buChar char="•"/>
            </a:pPr>
            <a:r>
              <a:rPr lang="en" dirty="0"/>
              <a:t>Innovative and powerful </a:t>
            </a:r>
            <a:r>
              <a:rPr lang="en-US" dirty="0" smtClean="0"/>
              <a:t>integrated </a:t>
            </a:r>
            <a:r>
              <a:rPr lang="en" dirty="0" smtClean="0"/>
              <a:t>technology</a:t>
            </a:r>
            <a:endParaRPr lang="en" dirty="0"/>
          </a:p>
          <a:p>
            <a:pPr marL="514350" lvl="0" indent="-285750" rtl="0">
              <a:lnSpc>
                <a:spcPct val="150000"/>
              </a:lnSpc>
              <a:spcBef>
                <a:spcPts val="0"/>
              </a:spcBef>
              <a:buFont typeface="Arial" charset="0"/>
              <a:buChar char="•"/>
            </a:pPr>
            <a:r>
              <a:rPr lang="en" dirty="0" smtClean="0"/>
              <a:t>Able </a:t>
            </a:r>
            <a:r>
              <a:rPr lang="en" dirty="0"/>
              <a:t>to </a:t>
            </a:r>
            <a:r>
              <a:rPr lang="en-US" dirty="0" smtClean="0"/>
              <a:t>handle small liquids and </a:t>
            </a:r>
            <a:r>
              <a:rPr lang="en" dirty="0" smtClean="0"/>
              <a:t>detect </a:t>
            </a:r>
            <a:r>
              <a:rPr lang="en" dirty="0"/>
              <a:t>biomolecules like protein and </a:t>
            </a:r>
            <a:r>
              <a:rPr lang="en" dirty="0" smtClean="0"/>
              <a:t>DNA</a:t>
            </a:r>
            <a:endParaRPr lang="en-US" dirty="0" smtClean="0"/>
          </a:p>
          <a:p>
            <a:pPr marL="514350" indent="-285750">
              <a:lnSpc>
                <a:spcPct val="150000"/>
              </a:lnSpc>
              <a:buFont typeface="Arial" charset="0"/>
              <a:buChar char="•"/>
            </a:pPr>
            <a:r>
              <a:rPr lang="en" dirty="0"/>
              <a:t>Revolutionary tool for biomedical</a:t>
            </a:r>
            <a:r>
              <a:rPr lang="en-US" dirty="0"/>
              <a:t> applications </a:t>
            </a:r>
            <a:r>
              <a:rPr lang="en" dirty="0"/>
              <a:t>and disease diagnostics </a:t>
            </a:r>
          </a:p>
        </p:txBody>
      </p:sp>
    </p:spTree>
    <p:extLst>
      <p:ext uri="{BB962C8B-B14F-4D97-AF65-F5344CB8AC3E}">
        <p14:creationId xmlns:p14="http://schemas.microsoft.com/office/powerpoint/2010/main" val="57623324"/>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3">
            <a:alphaModFix/>
          </a:blip>
          <a:srcRect b="5829"/>
          <a:stretch/>
        </p:blipFill>
        <p:spPr>
          <a:xfrm>
            <a:off x="528050" y="4031500"/>
            <a:ext cx="3354674" cy="2605525"/>
          </a:xfrm>
          <a:prstGeom prst="rect">
            <a:avLst/>
          </a:prstGeom>
          <a:noFill/>
          <a:ln>
            <a:noFill/>
          </a:ln>
        </p:spPr>
      </p:pic>
      <p:sp>
        <p:nvSpPr>
          <p:cNvPr id="74" name="Shape 74"/>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lgn="ctr">
              <a:spcBef>
                <a:spcPts val="0"/>
              </a:spcBef>
              <a:buNone/>
            </a:pPr>
            <a:r>
              <a:rPr lang="en-US" dirty="0" smtClean="0"/>
              <a:t>Proposed Solution: </a:t>
            </a:r>
            <a:r>
              <a:rPr lang="en" dirty="0" smtClean="0"/>
              <a:t>An </a:t>
            </a:r>
            <a:r>
              <a:rPr lang="en" dirty="0"/>
              <a:t>Integrated System</a:t>
            </a:r>
          </a:p>
        </p:txBody>
      </p:sp>
      <p:pic>
        <p:nvPicPr>
          <p:cNvPr id="76" name="Shape 76"/>
          <p:cNvPicPr preferRelativeResize="0"/>
          <p:nvPr/>
        </p:nvPicPr>
        <p:blipFill rotWithShape="1">
          <a:blip r:embed="rId4">
            <a:alphaModFix/>
          </a:blip>
          <a:srcRect l="2525" t="14509" r="48440" b="3327"/>
          <a:stretch/>
        </p:blipFill>
        <p:spPr>
          <a:xfrm>
            <a:off x="311699" y="1204975"/>
            <a:ext cx="3917675" cy="2826524"/>
          </a:xfrm>
          <a:prstGeom prst="rect">
            <a:avLst/>
          </a:prstGeom>
          <a:noFill/>
          <a:ln>
            <a:noFill/>
          </a:ln>
        </p:spPr>
      </p:pic>
      <p:sp>
        <p:nvSpPr>
          <p:cNvPr id="77" name="Shape 77"/>
          <p:cNvSpPr txBox="1">
            <a:spLocks noGrp="1"/>
          </p:cNvSpPr>
          <p:nvPr>
            <p:ph type="body" idx="1"/>
          </p:nvPr>
        </p:nvSpPr>
        <p:spPr>
          <a:xfrm>
            <a:off x="4687750" y="1356883"/>
            <a:ext cx="4015200" cy="4555200"/>
          </a:xfrm>
          <a:prstGeom prst="rect">
            <a:avLst/>
          </a:prstGeom>
        </p:spPr>
        <p:txBody>
          <a:bodyPr lIns="91425" tIns="91425" rIns="91425" bIns="91425" anchor="t" anchorCtr="0">
            <a:noAutofit/>
          </a:bodyPr>
          <a:lstStyle/>
          <a:p>
            <a:pPr marL="514350" lvl="0" indent="-285750" rtl="0">
              <a:lnSpc>
                <a:spcPct val="150000"/>
              </a:lnSpc>
              <a:spcBef>
                <a:spcPts val="0"/>
              </a:spcBef>
              <a:buFont typeface="Arial" charset="0"/>
              <a:buChar char="•"/>
            </a:pPr>
            <a:r>
              <a:rPr lang="en" dirty="0"/>
              <a:t>Innovative and powerful </a:t>
            </a:r>
            <a:r>
              <a:rPr lang="en-US" dirty="0" smtClean="0"/>
              <a:t>integrated </a:t>
            </a:r>
            <a:r>
              <a:rPr lang="en" dirty="0" smtClean="0"/>
              <a:t>technology</a:t>
            </a:r>
            <a:endParaRPr lang="en" dirty="0"/>
          </a:p>
          <a:p>
            <a:pPr marL="514350" lvl="0" indent="-285750" rtl="0">
              <a:lnSpc>
                <a:spcPct val="150000"/>
              </a:lnSpc>
              <a:spcBef>
                <a:spcPts val="0"/>
              </a:spcBef>
              <a:buFont typeface="Arial" charset="0"/>
              <a:buChar char="•"/>
            </a:pPr>
            <a:r>
              <a:rPr lang="en" dirty="0" smtClean="0"/>
              <a:t>Able </a:t>
            </a:r>
            <a:r>
              <a:rPr lang="en" dirty="0"/>
              <a:t>to </a:t>
            </a:r>
            <a:r>
              <a:rPr lang="en-US" dirty="0" smtClean="0"/>
              <a:t>handle small liquids and </a:t>
            </a:r>
            <a:r>
              <a:rPr lang="en" dirty="0" smtClean="0"/>
              <a:t>detect </a:t>
            </a:r>
            <a:r>
              <a:rPr lang="en" dirty="0"/>
              <a:t>biomolecules like protein and </a:t>
            </a:r>
            <a:r>
              <a:rPr lang="en" dirty="0" smtClean="0"/>
              <a:t>DNA</a:t>
            </a:r>
            <a:endParaRPr lang="en-US" dirty="0" smtClean="0"/>
          </a:p>
          <a:p>
            <a:pPr marL="514350" indent="-285750">
              <a:lnSpc>
                <a:spcPct val="150000"/>
              </a:lnSpc>
              <a:buFont typeface="Arial" charset="0"/>
              <a:buChar char="•"/>
            </a:pPr>
            <a:r>
              <a:rPr lang="en" dirty="0"/>
              <a:t>Revolutionary tool for biomedical</a:t>
            </a:r>
            <a:r>
              <a:rPr lang="en-US" dirty="0"/>
              <a:t> applications </a:t>
            </a:r>
            <a:r>
              <a:rPr lang="en" dirty="0"/>
              <a:t>and disease diagnostics </a:t>
            </a:r>
          </a:p>
          <a:p>
            <a:pPr marL="514350" lvl="0" indent="-285750" algn="just" rtl="0">
              <a:lnSpc>
                <a:spcPct val="150000"/>
              </a:lnSpc>
              <a:spcBef>
                <a:spcPts val="0"/>
              </a:spcBef>
              <a:spcAft>
                <a:spcPts val="0"/>
              </a:spcAft>
              <a:buFont typeface="Arial" charset="0"/>
              <a:buChar char="•"/>
            </a:pPr>
            <a:r>
              <a:rPr lang="en-US" dirty="0" smtClean="0"/>
              <a:t>Two </a:t>
            </a:r>
            <a:r>
              <a:rPr lang="en" dirty="0" smtClean="0"/>
              <a:t>components</a:t>
            </a:r>
            <a:r>
              <a:rPr lang="en" dirty="0"/>
              <a:t>: </a:t>
            </a:r>
            <a:r>
              <a:rPr lang="en" dirty="0" smtClean="0"/>
              <a:t>a</a:t>
            </a:r>
            <a:r>
              <a:rPr lang="en-US" dirty="0" smtClean="0"/>
              <a:t>n FET </a:t>
            </a:r>
            <a:r>
              <a:rPr lang="en" dirty="0" smtClean="0"/>
              <a:t>biosensor </a:t>
            </a:r>
            <a:r>
              <a:rPr lang="en" dirty="0"/>
              <a:t>and a microfluidic </a:t>
            </a:r>
            <a:r>
              <a:rPr lang="en-US" dirty="0" smtClean="0"/>
              <a:t>platform</a:t>
            </a:r>
            <a:endParaRPr lang="en" dirty="0"/>
          </a:p>
        </p:txBody>
      </p:sp>
    </p:spTree>
    <p:extLst>
      <p:ext uri="{BB962C8B-B14F-4D97-AF65-F5344CB8AC3E}">
        <p14:creationId xmlns:p14="http://schemas.microsoft.com/office/powerpoint/2010/main" val="637735622"/>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12177"/>
            <a:ext cx="8520600" cy="944700"/>
          </a:xfrm>
          <a:prstGeom prst="rect">
            <a:avLst/>
          </a:prstGeom>
        </p:spPr>
        <p:txBody>
          <a:bodyPr lIns="91425" tIns="91425" rIns="91425" bIns="91425" anchor="t" anchorCtr="0">
            <a:noAutofit/>
          </a:bodyPr>
          <a:lstStyle/>
          <a:p>
            <a:pPr lvl="0" algn="ctr">
              <a:spcBef>
                <a:spcPts val="0"/>
              </a:spcBef>
              <a:buNone/>
            </a:pPr>
            <a:r>
              <a:rPr lang="en"/>
              <a:t>What are FET biosensors and how do they work?</a:t>
            </a:r>
          </a:p>
        </p:txBody>
      </p:sp>
      <p:pic>
        <p:nvPicPr>
          <p:cNvPr id="104" name="Shape 104"/>
          <p:cNvPicPr preferRelativeResize="0"/>
          <p:nvPr/>
        </p:nvPicPr>
        <p:blipFill rotWithShape="1">
          <a:blip r:embed="rId3">
            <a:alphaModFix/>
          </a:blip>
          <a:srcRect l="39809" t="32797" r="33562" b="35381"/>
          <a:stretch/>
        </p:blipFill>
        <p:spPr>
          <a:xfrm>
            <a:off x="478599" y="1034725"/>
            <a:ext cx="2781399" cy="2493000"/>
          </a:xfrm>
          <a:prstGeom prst="rect">
            <a:avLst/>
          </a:prstGeom>
          <a:noFill/>
          <a:ln>
            <a:noFill/>
          </a:ln>
        </p:spPr>
      </p:pic>
      <p:sp>
        <p:nvSpPr>
          <p:cNvPr id="115" name="Shape 115"/>
          <p:cNvSpPr txBox="1"/>
          <p:nvPr/>
        </p:nvSpPr>
        <p:spPr>
          <a:xfrm>
            <a:off x="580675" y="1542800"/>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Gate 2</a:t>
            </a:r>
          </a:p>
        </p:txBody>
      </p:sp>
      <p:sp>
        <p:nvSpPr>
          <p:cNvPr id="116" name="Shape 116"/>
          <p:cNvSpPr txBox="1"/>
          <p:nvPr/>
        </p:nvSpPr>
        <p:spPr>
          <a:xfrm>
            <a:off x="2233425" y="24883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dirty="0">
                <a:solidFill>
                  <a:srgbClr val="FFFFFF"/>
                </a:solidFill>
                <a:latin typeface="Calibri"/>
                <a:ea typeface="Calibri"/>
                <a:cs typeface="Calibri"/>
                <a:sym typeface="Calibri"/>
              </a:rPr>
              <a:t>Gate 1</a:t>
            </a:r>
          </a:p>
        </p:txBody>
      </p:sp>
      <p:sp>
        <p:nvSpPr>
          <p:cNvPr id="117" name="Shape 117"/>
          <p:cNvSpPr txBox="1"/>
          <p:nvPr/>
        </p:nvSpPr>
        <p:spPr>
          <a:xfrm>
            <a:off x="2356550" y="1573300"/>
            <a:ext cx="837300" cy="4830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Source</a:t>
            </a:r>
          </a:p>
        </p:txBody>
      </p:sp>
      <p:sp>
        <p:nvSpPr>
          <p:cNvPr id="118" name="Shape 118"/>
          <p:cNvSpPr txBox="1"/>
          <p:nvPr/>
        </p:nvSpPr>
        <p:spPr>
          <a:xfrm>
            <a:off x="716625" y="2565412"/>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a:solidFill>
                  <a:srgbClr val="FFFFFF"/>
                </a:solidFill>
                <a:latin typeface="Calibri"/>
                <a:ea typeface="Calibri"/>
                <a:cs typeface="Calibri"/>
                <a:sym typeface="Calibri"/>
              </a:rPr>
              <a:t>Drain</a:t>
            </a:r>
          </a:p>
        </p:txBody>
      </p:sp>
      <p:sp>
        <p:nvSpPr>
          <p:cNvPr id="119" name="Shape 119"/>
          <p:cNvSpPr txBox="1"/>
          <p:nvPr/>
        </p:nvSpPr>
        <p:spPr>
          <a:xfrm>
            <a:off x="1924525" y="2896175"/>
            <a:ext cx="1219500" cy="518400"/>
          </a:xfrm>
          <a:prstGeom prst="rect">
            <a:avLst/>
          </a:prstGeom>
          <a:noFill/>
          <a:ln>
            <a:noFill/>
          </a:ln>
        </p:spPr>
        <p:txBody>
          <a:bodyPr lIns="91425" tIns="91425" rIns="91425" bIns="91425" anchor="ctr" anchorCtr="0">
            <a:noAutofit/>
          </a:bodyPr>
          <a:lstStyle/>
          <a:p>
            <a:pPr lvl="0" rtl="0">
              <a:lnSpc>
                <a:spcPct val="120000"/>
              </a:lnSpc>
              <a:spcBef>
                <a:spcPts val="0"/>
              </a:spcBef>
              <a:buNone/>
            </a:pPr>
            <a:r>
              <a:rPr lang="en" sz="1800" b="1">
                <a:solidFill>
                  <a:srgbClr val="FFFFFF"/>
                </a:solidFill>
                <a:latin typeface="Calibri"/>
                <a:ea typeface="Calibri"/>
                <a:cs typeface="Calibri"/>
                <a:sym typeface="Calibri"/>
              </a:rPr>
              <a:t> 40um</a:t>
            </a:r>
          </a:p>
        </p:txBody>
      </p:sp>
      <p:cxnSp>
        <p:nvCxnSpPr>
          <p:cNvPr id="120" name="Shape 120"/>
          <p:cNvCxnSpPr/>
          <p:nvPr/>
        </p:nvCxnSpPr>
        <p:spPr>
          <a:xfrm rot="10800000" flipH="1">
            <a:off x="1447925" y="3427475"/>
            <a:ext cx="1607100" cy="300"/>
          </a:xfrm>
          <a:prstGeom prst="straightConnector1">
            <a:avLst/>
          </a:prstGeom>
          <a:noFill/>
          <a:ln w="76200" cap="flat" cmpd="sng">
            <a:solidFill>
              <a:srgbClr val="FFFFFF"/>
            </a:solidFill>
            <a:prstDash val="solid"/>
            <a:round/>
            <a:headEnd type="none" w="lg" len="lg"/>
            <a:tailEnd type="none" w="lg" len="lg"/>
          </a:ln>
        </p:spPr>
      </p:cxnSp>
      <p:sp>
        <p:nvSpPr>
          <p:cNvPr id="121" name="Shape 121"/>
          <p:cNvSpPr txBox="1"/>
          <p:nvPr/>
        </p:nvSpPr>
        <p:spPr>
          <a:xfrm flipH="1">
            <a:off x="189976" y="3460337"/>
            <a:ext cx="3820800" cy="372600"/>
          </a:xfrm>
          <a:prstGeom prst="rect">
            <a:avLst/>
          </a:prstGeom>
          <a:noFill/>
          <a:ln>
            <a:noFill/>
          </a:ln>
        </p:spPr>
        <p:txBody>
          <a:bodyPr lIns="91425" tIns="91425" rIns="91425" bIns="91425" anchor="t" anchorCtr="0">
            <a:noAutofit/>
          </a:bodyPr>
          <a:lstStyle/>
          <a:p>
            <a:pPr lvl="0">
              <a:spcBef>
                <a:spcPts val="0"/>
              </a:spcBef>
              <a:buNone/>
            </a:pPr>
            <a:r>
              <a:rPr lang="en" sz="1800">
                <a:latin typeface="Calibri"/>
                <a:ea typeface="Calibri"/>
                <a:cs typeface="Calibri"/>
                <a:sym typeface="Calibri"/>
              </a:rPr>
              <a:t>Dimensions:  Silicon nanowire 30 nm in diameter,  gate gap distance is 2 um</a:t>
            </a:r>
          </a:p>
        </p:txBody>
      </p:sp>
    </p:spTree>
  </p:cSld>
  <p:clrMapOvr>
    <a:masterClrMapping/>
  </p:clrMapOvr>
  <p:transition spd="slow">
    <p:cut/>
  </p:transition>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1026</Words>
  <Application>Microsoft Macintosh PowerPoint</Application>
  <PresentationFormat>On-screen Show (4:3)</PresentationFormat>
  <Paragraphs>228</Paragraphs>
  <Slides>33</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Calibri</vt:lpstr>
      <vt:lpstr>Proxima Nova</vt:lpstr>
      <vt:lpstr>Arial</vt:lpstr>
      <vt:lpstr>spearmint</vt:lpstr>
      <vt:lpstr>Microfluidic system for label-free chemical/biological detection using nanowire FET sensors</vt:lpstr>
      <vt:lpstr>Motivation: Personalized Medicine</vt:lpstr>
      <vt:lpstr>Motivation: Personalized Medicine</vt:lpstr>
      <vt:lpstr>Motivation: Personalized Medicine</vt:lpstr>
      <vt:lpstr>Proposed Solution: An Integrated System</vt:lpstr>
      <vt:lpstr>Proposed Solution: An Integrated System</vt:lpstr>
      <vt:lpstr>Proposed Solution: An Integrated System</vt:lpstr>
      <vt:lpstr>Proposed Solution: An Integrated System</vt:lpstr>
      <vt:lpstr>What are FET biosensors and how do they work?</vt:lpstr>
      <vt:lpstr>What are FET biosensors and how do they work?</vt:lpstr>
      <vt:lpstr>What are FET biosensors and how do they work?</vt:lpstr>
      <vt:lpstr>What are FET biosensors and how do they work?</vt:lpstr>
      <vt:lpstr>What are FET biosensors and how do they work?</vt:lpstr>
      <vt:lpstr>What is a microfluidic system and why is it useful?</vt:lpstr>
      <vt:lpstr>What is a microfluidic system and why is it useful?</vt:lpstr>
      <vt:lpstr>What is a microfluidic system and why is it useful?</vt:lpstr>
      <vt:lpstr>What is a microfluidic system and why is it useful?</vt:lpstr>
      <vt:lpstr>What is a microfluidic system and why is it useful?</vt:lpstr>
      <vt:lpstr>What is a microfluidic system and why is it useful?</vt:lpstr>
      <vt:lpstr>What is a microfluidic system and why is it useful?</vt:lpstr>
      <vt:lpstr>Microfluidic System Demonstration</vt:lpstr>
      <vt:lpstr>Microfluidic System Demonstration</vt:lpstr>
      <vt:lpstr>Microfluidic Chip Fabrication</vt:lpstr>
      <vt:lpstr>Microfluidic Chip Fabrication</vt:lpstr>
      <vt:lpstr>Microfluidic Chip Fabrication</vt:lpstr>
      <vt:lpstr>Microfluidic Chip Fabrication</vt:lpstr>
      <vt:lpstr>Microfluidic Chip Fabrication</vt:lpstr>
      <vt:lpstr>Microfluidic Chip Fabrication</vt:lpstr>
      <vt:lpstr>Experiment Setup</vt:lpstr>
      <vt:lpstr>Summary of Results</vt:lpstr>
      <vt:lpstr>Future Experiments </vt:lpstr>
      <vt:lpstr>Acknowledgements</vt:lpstr>
      <vt:lpstr>Thank you for your attention!  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Microfluidic system for label-free chemical/biological detection using nanowire FET sensors</dc:title>
  <cp:lastModifiedBy>Michelle Contreras Lopez</cp:lastModifiedBy>
  <cp:revision>11</cp:revision>
  <cp:lastPrinted>2016-04-07T05:22:26Z</cp:lastPrinted>
  <dcterms:modified xsi:type="dcterms:W3CDTF">2016-04-07T05:22:55Z</dcterms:modified>
</cp:coreProperties>
</file>